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2"/>
  </p:notesMasterIdLst>
  <p:sldIdLst>
    <p:sldId id="313" r:id="rId2"/>
    <p:sldId id="314" r:id="rId3"/>
    <p:sldId id="260" r:id="rId4"/>
    <p:sldId id="263" r:id="rId5"/>
    <p:sldId id="315" r:id="rId6"/>
    <p:sldId id="267" r:id="rId7"/>
    <p:sldId id="320" r:id="rId8"/>
    <p:sldId id="318" r:id="rId9"/>
    <p:sldId id="321" r:id="rId10"/>
    <p:sldId id="272" r:id="rId11"/>
  </p:sldIdLst>
  <p:sldSz cx="9144000" cy="5143500" type="screen16x9"/>
  <p:notesSz cx="6858000" cy="9144000"/>
  <p:embeddedFontLst>
    <p:embeddedFont>
      <p:font typeface="Oswald" panose="00000500000000000000" pitchFamily="2" charset="0"/>
      <p:regular r:id="rId13"/>
      <p:bold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060392C-71AD-48EA-AD1B-29143A47D985}">
  <a:tblStyle styleId="{6060392C-71AD-48EA-AD1B-29143A47D9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16" autoAdjust="0"/>
    <p:restoredTop sz="96449" autoAdjust="0"/>
  </p:normalViewPr>
  <p:slideViewPr>
    <p:cSldViewPr snapToGrid="0">
      <p:cViewPr varScale="1">
        <p:scale>
          <a:sx n="154" d="100"/>
          <a:sy n="154" d="100"/>
        </p:scale>
        <p:origin x="25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999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ad0aeb9a5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ad0aeb9a5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8c1997cbfd_0_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8c1997cbfd_0_6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08548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1997c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c1997c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93be0b746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93be0b746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8c2221473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8c2221473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2509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8c1997cbf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8c1997cbf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8c2221473c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8c2221473c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1289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8c2221473c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8c2221473c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275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8c2221473c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8c2221473c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0803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3" name="Google Shape;433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39" name="Google Shape;439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45" name="Google Shape;445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23"/>
          <p:cNvGrpSpPr/>
          <p:nvPr/>
        </p:nvGrpSpPr>
        <p:grpSpPr>
          <a:xfrm rot="10800000" flipH="1">
            <a:off x="0" y="846"/>
            <a:ext cx="1022509" cy="572747"/>
            <a:chOff x="-77" y="3784091"/>
            <a:chExt cx="2423582" cy="1357541"/>
          </a:xfrm>
        </p:grpSpPr>
        <p:sp>
          <p:nvSpPr>
            <p:cNvPr id="451" name="Google Shape;451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4"/>
          <p:cNvGrpSpPr/>
          <p:nvPr/>
        </p:nvGrpSpPr>
        <p:grpSpPr>
          <a:xfrm rot="5400000" flipH="1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58" name="Google Shape;458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24"/>
          <p:cNvGrpSpPr/>
          <p:nvPr/>
        </p:nvGrpSpPr>
        <p:grpSpPr>
          <a:xfrm rot="-5400000" flipH="1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64" name="Google Shape;464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body" idx="1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6" name="Google Shape;66;p8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67" name="Google Shape;67;p8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8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73" name="Google Shape;73;p8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>
            <a:spLocks noGrp="1"/>
          </p:cNvSpPr>
          <p:nvPr>
            <p:ph type="title"/>
          </p:nvPr>
        </p:nvSpPr>
        <p:spPr>
          <a:xfrm>
            <a:off x="1052800" y="1689450"/>
            <a:ext cx="2617200" cy="10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"/>
          </p:nvPr>
        </p:nvSpPr>
        <p:spPr>
          <a:xfrm>
            <a:off x="1638300" y="2658650"/>
            <a:ext cx="2031600" cy="6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body" idx="2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2" name="Google Shape;82;p9"/>
          <p:cNvGrpSpPr/>
          <p:nvPr/>
        </p:nvGrpSpPr>
        <p:grpSpPr>
          <a:xfrm>
            <a:off x="720000" y="1013625"/>
            <a:ext cx="95400" cy="3116250"/>
            <a:chOff x="4524300" y="1013625"/>
            <a:chExt cx="95400" cy="3116250"/>
          </a:xfrm>
        </p:grpSpPr>
        <p:sp>
          <p:nvSpPr>
            <p:cNvPr id="83" name="Google Shape;83;p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94" name="Google Shape;94;p11"/>
          <p:cNvGrpSpPr/>
          <p:nvPr/>
        </p:nvGrpSpPr>
        <p:grpSpPr>
          <a:xfrm flipH="1">
            <a:off x="6720423" y="3784091"/>
            <a:ext cx="2423582" cy="1357541"/>
            <a:chOff x="-77" y="3784091"/>
            <a:chExt cx="2423582" cy="1357541"/>
          </a:xfrm>
        </p:grpSpPr>
        <p:sp>
          <p:nvSpPr>
            <p:cNvPr id="95" name="Google Shape;95;p1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0;p11"/>
          <p:cNvGrpSpPr/>
          <p:nvPr/>
        </p:nvGrpSpPr>
        <p:grpSpPr>
          <a:xfrm rot="10800000" flipH="1">
            <a:off x="-77" y="-9"/>
            <a:ext cx="2423582" cy="1357541"/>
            <a:chOff x="-77" y="3784091"/>
            <a:chExt cx="2423582" cy="1357541"/>
          </a:xfrm>
        </p:grpSpPr>
        <p:sp>
          <p:nvSpPr>
            <p:cNvPr id="101" name="Google Shape;101;p1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6"/>
          <p:cNvSpPr txBox="1">
            <a:spLocks noGrp="1"/>
          </p:cNvSpPr>
          <p:nvPr>
            <p:ph type="subTitle" idx="1"/>
          </p:nvPr>
        </p:nvSpPr>
        <p:spPr>
          <a:xfrm>
            <a:off x="719700" y="24349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9" name="Google Shape;169;p16"/>
          <p:cNvSpPr txBox="1">
            <a:spLocks noGrp="1"/>
          </p:cNvSpPr>
          <p:nvPr>
            <p:ph type="subTitle" idx="2"/>
          </p:nvPr>
        </p:nvSpPr>
        <p:spPr>
          <a:xfrm>
            <a:off x="719850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6"/>
          <p:cNvSpPr txBox="1">
            <a:spLocks noGrp="1"/>
          </p:cNvSpPr>
          <p:nvPr>
            <p:ph type="subTitle" idx="3"/>
          </p:nvPr>
        </p:nvSpPr>
        <p:spPr>
          <a:xfrm>
            <a:off x="3413619" y="24349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1" name="Google Shape;171;p16"/>
          <p:cNvSpPr txBox="1">
            <a:spLocks noGrp="1"/>
          </p:cNvSpPr>
          <p:nvPr>
            <p:ph type="subTitle" idx="4"/>
          </p:nvPr>
        </p:nvSpPr>
        <p:spPr>
          <a:xfrm>
            <a:off x="3413619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ubTitle" idx="5"/>
          </p:nvPr>
        </p:nvSpPr>
        <p:spPr>
          <a:xfrm>
            <a:off x="6107075" y="24349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6"/>
          </p:nvPr>
        </p:nvSpPr>
        <p:spPr>
          <a:xfrm>
            <a:off x="6107075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16"/>
          <p:cNvGrpSpPr/>
          <p:nvPr/>
        </p:nvGrpSpPr>
        <p:grpSpPr>
          <a:xfrm rot="5400000" flipH="1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175" name="Google Shape;175;p1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16"/>
          <p:cNvGrpSpPr/>
          <p:nvPr/>
        </p:nvGrpSpPr>
        <p:grpSpPr>
          <a:xfrm rot="-5400000" flipH="1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81" name="Google Shape;181;p1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5_2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7"/>
          <p:cNvSpPr txBox="1">
            <a:spLocks noGrp="1"/>
          </p:cNvSpPr>
          <p:nvPr>
            <p:ph type="subTitle" idx="1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7"/>
          <p:cNvSpPr txBox="1">
            <a:spLocks noGrp="1"/>
          </p:cNvSpPr>
          <p:nvPr>
            <p:ph type="subTitle" idx="2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7"/>
          <p:cNvSpPr txBox="1">
            <a:spLocks noGrp="1"/>
          </p:cNvSpPr>
          <p:nvPr>
            <p:ph type="subTitle" idx="3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7"/>
          <p:cNvSpPr txBox="1">
            <a:spLocks noGrp="1"/>
          </p:cNvSpPr>
          <p:nvPr>
            <p:ph type="subTitle" idx="4"/>
          </p:nvPr>
        </p:nvSpPr>
        <p:spPr>
          <a:xfrm>
            <a:off x="719975" y="2931341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7"/>
          <p:cNvSpPr txBox="1">
            <a:spLocks noGrp="1"/>
          </p:cNvSpPr>
          <p:nvPr>
            <p:ph type="subTitle" idx="5"/>
          </p:nvPr>
        </p:nvSpPr>
        <p:spPr>
          <a:xfrm>
            <a:off x="7141825" y="2931341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7"/>
          <p:cNvSpPr txBox="1">
            <a:spLocks noGrp="1"/>
          </p:cNvSpPr>
          <p:nvPr>
            <p:ph type="subTitle" idx="6"/>
          </p:nvPr>
        </p:nvSpPr>
        <p:spPr>
          <a:xfrm>
            <a:off x="3964163" y="2931341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94" name="Google Shape;194;p17"/>
          <p:cNvGrpSpPr/>
          <p:nvPr/>
        </p:nvGrpSpPr>
        <p:grpSpPr>
          <a:xfrm rot="-5400000" flipH="1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95" name="Google Shape;195;p17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17"/>
          <p:cNvGrpSpPr/>
          <p:nvPr/>
        </p:nvGrpSpPr>
        <p:grpSpPr>
          <a:xfrm rot="5400000" flipH="1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01" name="Google Shape;201;p17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>
            <a:spLocks noGrp="1"/>
          </p:cNvSpPr>
          <p:nvPr>
            <p:ph type="subTitle" idx="1"/>
          </p:nvPr>
        </p:nvSpPr>
        <p:spPr>
          <a:xfrm>
            <a:off x="1410963" y="1499611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subTitle" idx="2"/>
          </p:nvPr>
        </p:nvSpPr>
        <p:spPr>
          <a:xfrm>
            <a:off x="1411463" y="1799502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1"/>
          <p:cNvSpPr txBox="1">
            <a:spLocks noGrp="1"/>
          </p:cNvSpPr>
          <p:nvPr>
            <p:ph type="subTitle" idx="3"/>
          </p:nvPr>
        </p:nvSpPr>
        <p:spPr>
          <a:xfrm>
            <a:off x="1410988" y="2526349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21"/>
          <p:cNvSpPr txBox="1">
            <a:spLocks noGrp="1"/>
          </p:cNvSpPr>
          <p:nvPr>
            <p:ph type="subTitle" idx="4"/>
          </p:nvPr>
        </p:nvSpPr>
        <p:spPr>
          <a:xfrm>
            <a:off x="1411225" y="2826240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1"/>
          <p:cNvSpPr txBox="1">
            <a:spLocks noGrp="1"/>
          </p:cNvSpPr>
          <p:nvPr>
            <p:ph type="subTitle" idx="5"/>
          </p:nvPr>
        </p:nvSpPr>
        <p:spPr>
          <a:xfrm>
            <a:off x="5415963" y="1499611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1"/>
          <p:cNvSpPr txBox="1">
            <a:spLocks noGrp="1"/>
          </p:cNvSpPr>
          <p:nvPr>
            <p:ph type="subTitle" idx="6"/>
          </p:nvPr>
        </p:nvSpPr>
        <p:spPr>
          <a:xfrm>
            <a:off x="5416013" y="1799502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332101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1"/>
          <p:cNvSpPr txBox="1">
            <a:spLocks noGrp="1"/>
          </p:cNvSpPr>
          <p:nvPr>
            <p:ph type="subTitle" idx="7"/>
          </p:nvPr>
        </p:nvSpPr>
        <p:spPr>
          <a:xfrm>
            <a:off x="1410963" y="3553089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21"/>
          <p:cNvSpPr txBox="1">
            <a:spLocks noGrp="1"/>
          </p:cNvSpPr>
          <p:nvPr>
            <p:ph type="subTitle" idx="8"/>
          </p:nvPr>
        </p:nvSpPr>
        <p:spPr>
          <a:xfrm>
            <a:off x="1411463" y="3852989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1"/>
          <p:cNvSpPr txBox="1">
            <a:spLocks noGrp="1"/>
          </p:cNvSpPr>
          <p:nvPr>
            <p:ph type="subTitle" idx="9"/>
          </p:nvPr>
        </p:nvSpPr>
        <p:spPr>
          <a:xfrm>
            <a:off x="5415788" y="2526351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1"/>
          <p:cNvSpPr txBox="1">
            <a:spLocks noGrp="1"/>
          </p:cNvSpPr>
          <p:nvPr>
            <p:ph type="subTitle" idx="13"/>
          </p:nvPr>
        </p:nvSpPr>
        <p:spPr>
          <a:xfrm>
            <a:off x="5416125" y="2826251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1"/>
          <p:cNvSpPr txBox="1">
            <a:spLocks noGrp="1"/>
          </p:cNvSpPr>
          <p:nvPr>
            <p:ph type="subTitle" idx="14"/>
          </p:nvPr>
        </p:nvSpPr>
        <p:spPr>
          <a:xfrm>
            <a:off x="5415963" y="3553087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21"/>
          <p:cNvSpPr txBox="1">
            <a:spLocks noGrp="1"/>
          </p:cNvSpPr>
          <p:nvPr>
            <p:ph type="subTitle" idx="15"/>
          </p:nvPr>
        </p:nvSpPr>
        <p:spPr>
          <a:xfrm>
            <a:off x="5416013" y="3852989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7" name="Google Shape;297;p2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98" name="Google Shape;298;p2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303;p2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04" name="Google Shape;304;p2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7" r:id="rId5"/>
    <p:sldLayoutId id="2147483658" r:id="rId6"/>
    <p:sldLayoutId id="2147483662" r:id="rId7"/>
    <p:sldLayoutId id="2147483663" r:id="rId8"/>
    <p:sldLayoutId id="2147483667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7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CountMeIn</a:t>
            </a:r>
            <a:br>
              <a:rPr lang="pt-PT" dirty="0"/>
            </a:br>
            <a:r>
              <a:rPr lang="pt-PT" sz="2000" dirty="0">
                <a:solidFill>
                  <a:schemeClr val="tx1">
                    <a:lumMod val="50000"/>
                  </a:schemeClr>
                </a:solidFill>
              </a:rPr>
              <a:t>Introdução à Engenharia de software</a:t>
            </a:r>
            <a:br>
              <a:rPr lang="pt-PT" dirty="0"/>
            </a:b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subTitle" idx="1"/>
          </p:nvPr>
        </p:nvSpPr>
        <p:spPr>
          <a:xfrm>
            <a:off x="720000" y="3573454"/>
            <a:ext cx="2558157" cy="12154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Joaquim Rosa              109089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Hugo Correia                108215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Alexandre Cotorobai   107849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Bernardo F</a:t>
            </a:r>
            <a:r>
              <a:rPr lang="pt-PT" sz="1400" dirty="0"/>
              <a:t>i</a:t>
            </a:r>
            <a:r>
              <a:rPr lang="en" sz="1400" dirty="0"/>
              <a:t>gueiredo   108073</a:t>
            </a:r>
            <a:endParaRPr sz="1400" dirty="0"/>
          </a:p>
        </p:txBody>
      </p:sp>
      <p:pic>
        <p:nvPicPr>
          <p:cNvPr id="3" name="Imagem 2" descr="Uma imagem com design, arte, ilustração&#10;&#10;Descrição gerada automaticamente">
            <a:extLst>
              <a:ext uri="{FF2B5EF4-FFF2-40B4-BE49-F238E27FC236}">
                <a16:creationId xmlns:a16="http://schemas.microsoft.com/office/drawing/2014/main" id="{994DE3ED-44C8-54BE-8ADD-61AE884CB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262" y="416101"/>
            <a:ext cx="2306041" cy="431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270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43"/>
          <p:cNvSpPr txBox="1">
            <a:spLocks noGrp="1"/>
          </p:cNvSpPr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D</a:t>
            </a:r>
            <a:r>
              <a:rPr lang="en" dirty="0">
                <a:solidFill>
                  <a:schemeClr val="accent2"/>
                </a:solidFill>
              </a:rPr>
              <a:t>E</a:t>
            </a:r>
            <a:r>
              <a:rPr lang="en" dirty="0">
                <a:solidFill>
                  <a:schemeClr val="accent3"/>
                </a:solidFill>
              </a:rPr>
              <a:t>M</a:t>
            </a:r>
            <a:r>
              <a:rPr lang="en" dirty="0">
                <a:solidFill>
                  <a:schemeClr val="accent4"/>
                </a:solidFill>
              </a:rPr>
              <a:t>O</a:t>
            </a:r>
            <a:endParaRPr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55"/>
          <p:cNvSpPr txBox="1">
            <a:spLocks noGrp="1"/>
          </p:cNvSpPr>
          <p:nvPr>
            <p:ph type="title"/>
          </p:nvPr>
        </p:nvSpPr>
        <p:spPr>
          <a:xfrm>
            <a:off x="698708" y="2818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and Roles</a:t>
            </a:r>
            <a:endParaRPr dirty="0"/>
          </a:p>
        </p:txBody>
      </p:sp>
      <p:sp>
        <p:nvSpPr>
          <p:cNvPr id="1381" name="Google Shape;1381;p55"/>
          <p:cNvSpPr txBox="1">
            <a:spLocks noGrp="1"/>
          </p:cNvSpPr>
          <p:nvPr>
            <p:ph type="subTitle" idx="2"/>
          </p:nvPr>
        </p:nvSpPr>
        <p:spPr>
          <a:xfrm>
            <a:off x="2758526" y="2241975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Hugo </a:t>
            </a:r>
          </a:p>
          <a:p>
            <a:pPr marL="0" indent="0"/>
            <a:r>
              <a:rPr lang="en-US" dirty="0"/>
              <a:t>Correia</a:t>
            </a:r>
          </a:p>
          <a:p>
            <a:pPr marL="0" indent="0"/>
            <a:endParaRPr lang="en-US" dirty="0"/>
          </a:p>
          <a:p>
            <a:pPr marL="0" indent="0"/>
            <a:r>
              <a:rPr lang="en-US" sz="1100" dirty="0"/>
              <a:t>Represents the main interests of the stakeholders and clarifies the project features/requirements</a:t>
            </a:r>
          </a:p>
        </p:txBody>
      </p:sp>
      <p:sp>
        <p:nvSpPr>
          <p:cNvPr id="1385" name="Google Shape;1385;p55"/>
          <p:cNvSpPr txBox="1">
            <a:spLocks noGrp="1"/>
          </p:cNvSpPr>
          <p:nvPr>
            <p:ph type="subTitle" idx="6"/>
          </p:nvPr>
        </p:nvSpPr>
        <p:spPr>
          <a:xfrm>
            <a:off x="2747723" y="1886450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Product Owner</a:t>
            </a:r>
            <a:endParaRPr b="1" dirty="0"/>
          </a:p>
        </p:txBody>
      </p:sp>
      <p:grpSp>
        <p:nvGrpSpPr>
          <p:cNvPr id="1399" name="Google Shape;1399;p55"/>
          <p:cNvGrpSpPr/>
          <p:nvPr/>
        </p:nvGrpSpPr>
        <p:grpSpPr>
          <a:xfrm rot="10800000" flipH="1">
            <a:off x="4209490" y="1886450"/>
            <a:ext cx="539885" cy="389750"/>
            <a:chOff x="-2817590" y="3784091"/>
            <a:chExt cx="1880477" cy="1357541"/>
          </a:xfrm>
        </p:grpSpPr>
        <p:sp>
          <p:nvSpPr>
            <p:cNvPr id="1400" name="Google Shape;1400;p55"/>
            <p:cNvSpPr/>
            <p:nvPr/>
          </p:nvSpPr>
          <p:spPr>
            <a:xfrm flipH="1">
              <a:off x="-2546504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5"/>
            <p:cNvSpPr/>
            <p:nvPr/>
          </p:nvSpPr>
          <p:spPr>
            <a:xfrm flipH="1">
              <a:off x="-2661032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5"/>
            <p:cNvSpPr/>
            <p:nvPr/>
          </p:nvSpPr>
          <p:spPr>
            <a:xfrm flipH="1">
              <a:off x="-281759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" name="Google Shape;1403;p55"/>
          <p:cNvGrpSpPr/>
          <p:nvPr/>
        </p:nvGrpSpPr>
        <p:grpSpPr>
          <a:xfrm rot="10800000" flipH="1">
            <a:off x="2161756" y="1886450"/>
            <a:ext cx="539885" cy="389750"/>
            <a:chOff x="-77" y="3784091"/>
            <a:chExt cx="1880477" cy="1357541"/>
          </a:xfrm>
        </p:grpSpPr>
        <p:sp>
          <p:nvSpPr>
            <p:cNvPr id="1404" name="Google Shape;1404;p5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395;p55">
            <a:extLst>
              <a:ext uri="{FF2B5EF4-FFF2-40B4-BE49-F238E27FC236}">
                <a16:creationId xmlns:a16="http://schemas.microsoft.com/office/drawing/2014/main" id="{C4F5BAAD-33EE-8112-0656-51BF83C4C9C3}"/>
              </a:ext>
            </a:extLst>
          </p:cNvPr>
          <p:cNvGrpSpPr/>
          <p:nvPr/>
        </p:nvGrpSpPr>
        <p:grpSpPr>
          <a:xfrm rot="10800000" flipH="1">
            <a:off x="7917842" y="820383"/>
            <a:ext cx="539885" cy="389750"/>
            <a:chOff x="-77" y="3784091"/>
            <a:chExt cx="1880477" cy="1357541"/>
          </a:xfrm>
        </p:grpSpPr>
        <p:sp>
          <p:nvSpPr>
            <p:cNvPr id="25" name="Google Shape;1396;p55">
              <a:extLst>
                <a:ext uri="{FF2B5EF4-FFF2-40B4-BE49-F238E27FC236}">
                  <a16:creationId xmlns:a16="http://schemas.microsoft.com/office/drawing/2014/main" id="{EF2A4F15-D2E9-61FD-20D1-C8818053CCA1}"/>
                </a:ext>
              </a:extLst>
            </p:cNvPr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97;p55">
              <a:extLst>
                <a:ext uri="{FF2B5EF4-FFF2-40B4-BE49-F238E27FC236}">
                  <a16:creationId xmlns:a16="http://schemas.microsoft.com/office/drawing/2014/main" id="{0568B34F-3842-B2B9-5D5E-201801B7CDB7}"/>
                </a:ext>
              </a:extLst>
            </p:cNvPr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98;p55">
              <a:extLst>
                <a:ext uri="{FF2B5EF4-FFF2-40B4-BE49-F238E27FC236}">
                  <a16:creationId xmlns:a16="http://schemas.microsoft.com/office/drawing/2014/main" id="{7CD1B0AF-BC1F-04C3-C878-1D8D3347B574}"/>
                </a:ext>
              </a:extLst>
            </p:cNvPr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1395;p55">
            <a:extLst>
              <a:ext uri="{FF2B5EF4-FFF2-40B4-BE49-F238E27FC236}">
                <a16:creationId xmlns:a16="http://schemas.microsoft.com/office/drawing/2014/main" id="{A6500483-D1B3-9DF3-619F-8CCCD1545C7A}"/>
              </a:ext>
            </a:extLst>
          </p:cNvPr>
          <p:cNvGrpSpPr/>
          <p:nvPr/>
        </p:nvGrpSpPr>
        <p:grpSpPr>
          <a:xfrm rot="10800000" flipH="1">
            <a:off x="7917842" y="801721"/>
            <a:ext cx="539885" cy="389750"/>
            <a:chOff x="-77" y="3784091"/>
            <a:chExt cx="1880477" cy="1357541"/>
          </a:xfrm>
        </p:grpSpPr>
        <p:sp>
          <p:nvSpPr>
            <p:cNvPr id="29" name="Google Shape;1396;p55">
              <a:extLst>
                <a:ext uri="{FF2B5EF4-FFF2-40B4-BE49-F238E27FC236}">
                  <a16:creationId xmlns:a16="http://schemas.microsoft.com/office/drawing/2014/main" id="{8A9838BB-0D42-FF81-5D03-27C5743FCDD1}"/>
                </a:ext>
              </a:extLst>
            </p:cNvPr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97;p55">
              <a:extLst>
                <a:ext uri="{FF2B5EF4-FFF2-40B4-BE49-F238E27FC236}">
                  <a16:creationId xmlns:a16="http://schemas.microsoft.com/office/drawing/2014/main" id="{8B1B0FCC-34C3-C728-0A45-41C1853C6466}"/>
                </a:ext>
              </a:extLst>
            </p:cNvPr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98;p55">
              <a:extLst>
                <a:ext uri="{FF2B5EF4-FFF2-40B4-BE49-F238E27FC236}">
                  <a16:creationId xmlns:a16="http://schemas.microsoft.com/office/drawing/2014/main" id="{36C62332-DCFF-80D3-6050-ABD7A48AFEBE}"/>
                </a:ext>
              </a:extLst>
            </p:cNvPr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1381;p55">
            <a:extLst>
              <a:ext uri="{FF2B5EF4-FFF2-40B4-BE49-F238E27FC236}">
                <a16:creationId xmlns:a16="http://schemas.microsoft.com/office/drawing/2014/main" id="{E75CCA6B-29A2-C140-F83C-B007ABCB9F73}"/>
              </a:ext>
            </a:extLst>
          </p:cNvPr>
          <p:cNvSpPr txBox="1">
            <a:spLocks/>
          </p:cNvSpPr>
          <p:nvPr/>
        </p:nvSpPr>
        <p:spPr>
          <a:xfrm>
            <a:off x="752621" y="2241975"/>
            <a:ext cx="1466786" cy="12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/>
              <a:t>Alexandre Cotorobai</a:t>
            </a:r>
          </a:p>
          <a:p>
            <a:pPr marL="0" indent="0"/>
            <a:endParaRPr lang="en-US" dirty="0"/>
          </a:p>
          <a:p>
            <a:pPr marL="0" indent="0"/>
            <a:r>
              <a:rPr lang="en-US" sz="1100" dirty="0"/>
              <a:t>Responsible for task distribution, meeting deadlines and orienting the  team in the right direction</a:t>
            </a:r>
          </a:p>
        </p:txBody>
      </p:sp>
      <p:sp>
        <p:nvSpPr>
          <p:cNvPr id="39" name="Google Shape;1385;p55">
            <a:extLst>
              <a:ext uri="{FF2B5EF4-FFF2-40B4-BE49-F238E27FC236}">
                <a16:creationId xmlns:a16="http://schemas.microsoft.com/office/drawing/2014/main" id="{05545CB6-06A8-D52C-124A-354D5FAED9F4}"/>
              </a:ext>
            </a:extLst>
          </p:cNvPr>
          <p:cNvSpPr txBox="1">
            <a:spLocks/>
          </p:cNvSpPr>
          <p:nvPr/>
        </p:nvSpPr>
        <p:spPr>
          <a:xfrm>
            <a:off x="831203" y="1861657"/>
            <a:ext cx="12822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sz="1800" b="0" i="0" u="none" strike="noStrike" cap="none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pt-PT" b="1" dirty="0"/>
              <a:t>Team Manager</a:t>
            </a:r>
          </a:p>
        </p:txBody>
      </p:sp>
      <p:sp>
        <p:nvSpPr>
          <p:cNvPr id="60" name="Google Shape;1381;p55">
            <a:extLst>
              <a:ext uri="{FF2B5EF4-FFF2-40B4-BE49-F238E27FC236}">
                <a16:creationId xmlns:a16="http://schemas.microsoft.com/office/drawing/2014/main" id="{B4CCF86F-15F7-2BFE-DFF4-B7F1A7D9DC51}"/>
              </a:ext>
            </a:extLst>
          </p:cNvPr>
          <p:cNvSpPr txBox="1">
            <a:spLocks/>
          </p:cNvSpPr>
          <p:nvPr/>
        </p:nvSpPr>
        <p:spPr>
          <a:xfrm>
            <a:off x="4914593" y="2241544"/>
            <a:ext cx="1282200" cy="12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/>
              <a:t>Joaquim Rosa</a:t>
            </a:r>
          </a:p>
          <a:p>
            <a:pPr marL="0" indent="0"/>
            <a:endParaRPr lang="en-US" dirty="0"/>
          </a:p>
          <a:p>
            <a:pPr marL="0" indent="0"/>
            <a:r>
              <a:rPr lang="en-US" sz="1100" dirty="0"/>
              <a:t>Deep understanding of the proposed architecture and supporting technologies.</a:t>
            </a:r>
          </a:p>
        </p:txBody>
      </p:sp>
      <p:sp>
        <p:nvSpPr>
          <p:cNvPr id="61" name="Google Shape;1385;p55">
            <a:extLst>
              <a:ext uri="{FF2B5EF4-FFF2-40B4-BE49-F238E27FC236}">
                <a16:creationId xmlns:a16="http://schemas.microsoft.com/office/drawing/2014/main" id="{AD837477-3184-53A0-DCCF-BA25C344BF21}"/>
              </a:ext>
            </a:extLst>
          </p:cNvPr>
          <p:cNvSpPr txBox="1">
            <a:spLocks/>
          </p:cNvSpPr>
          <p:nvPr/>
        </p:nvSpPr>
        <p:spPr>
          <a:xfrm>
            <a:off x="4923259" y="1718237"/>
            <a:ext cx="12822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sz="1800" b="0" i="0" u="none" strike="noStrike" cap="none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pt-PT" b="1" dirty="0"/>
              <a:t>Architect</a:t>
            </a:r>
          </a:p>
        </p:txBody>
      </p:sp>
      <p:sp>
        <p:nvSpPr>
          <p:cNvPr id="62" name="Google Shape;1381;p55">
            <a:extLst>
              <a:ext uri="{FF2B5EF4-FFF2-40B4-BE49-F238E27FC236}">
                <a16:creationId xmlns:a16="http://schemas.microsoft.com/office/drawing/2014/main" id="{76647183-3FA7-E206-ADAD-94B37E8CA070}"/>
              </a:ext>
            </a:extLst>
          </p:cNvPr>
          <p:cNvSpPr txBox="1">
            <a:spLocks/>
          </p:cNvSpPr>
          <p:nvPr/>
        </p:nvSpPr>
        <p:spPr>
          <a:xfrm>
            <a:off x="6993184" y="2227057"/>
            <a:ext cx="1282200" cy="12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/>
              <a:t>Bernardo Figueiredo</a:t>
            </a:r>
          </a:p>
          <a:p>
            <a:pPr marL="0" indent="0"/>
            <a:endParaRPr lang="en-US" dirty="0"/>
          </a:p>
          <a:p>
            <a:pPr marL="0" indent="0"/>
            <a:r>
              <a:rPr lang="en-US" sz="1100" dirty="0"/>
              <a:t>Responsible for the infrastructure and its configuration</a:t>
            </a:r>
          </a:p>
        </p:txBody>
      </p:sp>
      <p:sp>
        <p:nvSpPr>
          <p:cNvPr id="63" name="Google Shape;1385;p55">
            <a:extLst>
              <a:ext uri="{FF2B5EF4-FFF2-40B4-BE49-F238E27FC236}">
                <a16:creationId xmlns:a16="http://schemas.microsoft.com/office/drawing/2014/main" id="{5E19AD31-558A-D1FF-B78C-F380FEFE97A2}"/>
              </a:ext>
            </a:extLst>
          </p:cNvPr>
          <p:cNvSpPr txBox="1">
            <a:spLocks/>
          </p:cNvSpPr>
          <p:nvPr/>
        </p:nvSpPr>
        <p:spPr>
          <a:xfrm>
            <a:off x="6993184" y="1695789"/>
            <a:ext cx="12822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sz="1800" b="0" i="0" u="none" strike="noStrike" cap="none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pt-PT" b="1" dirty="0"/>
              <a:t>DevOps</a:t>
            </a:r>
          </a:p>
        </p:txBody>
      </p:sp>
      <p:grpSp>
        <p:nvGrpSpPr>
          <p:cNvPr id="1344" name="Google Shape;1395;p55">
            <a:extLst>
              <a:ext uri="{FF2B5EF4-FFF2-40B4-BE49-F238E27FC236}">
                <a16:creationId xmlns:a16="http://schemas.microsoft.com/office/drawing/2014/main" id="{15579FB4-9AFC-72D3-5B65-28B06D349A0E}"/>
              </a:ext>
            </a:extLst>
          </p:cNvPr>
          <p:cNvGrpSpPr/>
          <p:nvPr/>
        </p:nvGrpSpPr>
        <p:grpSpPr>
          <a:xfrm rot="10800000" flipH="1">
            <a:off x="6333397" y="1886450"/>
            <a:ext cx="539885" cy="389750"/>
            <a:chOff x="-77" y="3784091"/>
            <a:chExt cx="1880477" cy="1357541"/>
          </a:xfrm>
        </p:grpSpPr>
        <p:sp>
          <p:nvSpPr>
            <p:cNvPr id="1345" name="Google Shape;1396;p55">
              <a:extLst>
                <a:ext uri="{FF2B5EF4-FFF2-40B4-BE49-F238E27FC236}">
                  <a16:creationId xmlns:a16="http://schemas.microsoft.com/office/drawing/2014/main" id="{249BF500-FB9D-5908-1831-AF056BCFEF0D}"/>
                </a:ext>
              </a:extLst>
            </p:cNvPr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97;p55">
              <a:extLst>
                <a:ext uri="{FF2B5EF4-FFF2-40B4-BE49-F238E27FC236}">
                  <a16:creationId xmlns:a16="http://schemas.microsoft.com/office/drawing/2014/main" id="{5A3E4939-E2C6-46CA-D786-8DBDE6076D3C}"/>
                </a:ext>
              </a:extLst>
            </p:cNvPr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98;p55">
              <a:extLst>
                <a:ext uri="{FF2B5EF4-FFF2-40B4-BE49-F238E27FC236}">
                  <a16:creationId xmlns:a16="http://schemas.microsoft.com/office/drawing/2014/main" id="{B53DF687-E8C3-14AC-CDDD-695A07F00FC8}"/>
                </a:ext>
              </a:extLst>
            </p:cNvPr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4530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1"/>
          <p:cNvSpPr txBox="1">
            <a:spLocks noGrp="1"/>
          </p:cNvSpPr>
          <p:nvPr>
            <p:ph type="title"/>
          </p:nvPr>
        </p:nvSpPr>
        <p:spPr>
          <a:xfrm>
            <a:off x="4878501" y="767787"/>
            <a:ext cx="386884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Product Concept</a:t>
            </a:r>
            <a:endParaRPr sz="3600" dirty="0"/>
          </a:p>
        </p:txBody>
      </p:sp>
      <p:sp>
        <p:nvSpPr>
          <p:cNvPr id="703" name="Google Shape;703;p31"/>
          <p:cNvSpPr txBox="1">
            <a:spLocks noGrp="1"/>
          </p:cNvSpPr>
          <p:nvPr>
            <p:ph type="body" idx="1"/>
          </p:nvPr>
        </p:nvSpPr>
        <p:spPr>
          <a:xfrm>
            <a:off x="4845641" y="1656600"/>
            <a:ext cx="3619366" cy="1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CountMeIn is a space management service designed for businesses looking to optimize customer flow and floor space usage. It combines real-time data from cameras with an autonomous door system and graphical displays for instant feedback. The service includes an online platform for custom settings and a private API for seamless integration with client platforms.</a:t>
            </a:r>
            <a:endParaRPr dirty="0"/>
          </a:p>
        </p:txBody>
      </p:sp>
      <p:grpSp>
        <p:nvGrpSpPr>
          <p:cNvPr id="713" name="Google Shape;713;p3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714" name="Google Shape;714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3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20" name="Google Shape;720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" name="Google Shape;725;p31"/>
          <p:cNvGrpSpPr/>
          <p:nvPr/>
        </p:nvGrpSpPr>
        <p:grpSpPr>
          <a:xfrm>
            <a:off x="4252001" y="931408"/>
            <a:ext cx="95400" cy="3116250"/>
            <a:chOff x="4524300" y="1013625"/>
            <a:chExt cx="95400" cy="3116250"/>
          </a:xfrm>
        </p:grpSpPr>
        <p:sp>
          <p:nvSpPr>
            <p:cNvPr id="726" name="Google Shape;726;p3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473;p58">
            <a:extLst>
              <a:ext uri="{FF2B5EF4-FFF2-40B4-BE49-F238E27FC236}">
                <a16:creationId xmlns:a16="http://schemas.microsoft.com/office/drawing/2014/main" id="{E1EC76D3-2AF9-E34E-51AD-828A0B6175BF}"/>
              </a:ext>
            </a:extLst>
          </p:cNvPr>
          <p:cNvGrpSpPr/>
          <p:nvPr/>
        </p:nvGrpSpPr>
        <p:grpSpPr>
          <a:xfrm>
            <a:off x="612721" y="931408"/>
            <a:ext cx="2850726" cy="2850726"/>
            <a:chOff x="1435250" y="482750"/>
            <a:chExt cx="4729925" cy="4729925"/>
          </a:xfrm>
        </p:grpSpPr>
        <p:sp>
          <p:nvSpPr>
            <p:cNvPr id="3" name="Google Shape;1474;p58">
              <a:extLst>
                <a:ext uri="{FF2B5EF4-FFF2-40B4-BE49-F238E27FC236}">
                  <a16:creationId xmlns:a16="http://schemas.microsoft.com/office/drawing/2014/main" id="{30E83155-B13C-6467-2AE1-F2433DF74428}"/>
                </a:ext>
              </a:extLst>
            </p:cNvPr>
            <p:cNvSpPr/>
            <p:nvPr/>
          </p:nvSpPr>
          <p:spPr>
            <a:xfrm>
              <a:off x="1435250" y="2929250"/>
              <a:ext cx="3180475" cy="2283425"/>
            </a:xfrm>
            <a:custGeom>
              <a:avLst/>
              <a:gdLst/>
              <a:ahLst/>
              <a:cxnLst/>
              <a:rect l="l" t="t" r="r" b="b"/>
              <a:pathLst>
                <a:path w="127219" h="91337" extrusionOk="0">
                  <a:moveTo>
                    <a:pt x="19573" y="1"/>
                  </a:moveTo>
                  <a:cubicBezTo>
                    <a:pt x="8776" y="1"/>
                    <a:pt x="1" y="8775"/>
                    <a:pt x="1" y="19572"/>
                  </a:cubicBezTo>
                  <a:lnTo>
                    <a:pt x="1" y="91336"/>
                  </a:lnTo>
                  <a:lnTo>
                    <a:pt x="88075" y="91336"/>
                  </a:lnTo>
                  <a:lnTo>
                    <a:pt x="88075" y="29358"/>
                  </a:lnTo>
                  <a:lnTo>
                    <a:pt x="127218" y="68502"/>
                  </a:lnTo>
                  <a:lnTo>
                    <a:pt x="127218" y="35882"/>
                  </a:lnTo>
                  <a:lnTo>
                    <a:pt x="96132" y="4796"/>
                  </a:lnTo>
                  <a:cubicBezTo>
                    <a:pt x="93065" y="1729"/>
                    <a:pt x="88923" y="1"/>
                    <a:pt x="845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475;p58">
              <a:extLst>
                <a:ext uri="{FF2B5EF4-FFF2-40B4-BE49-F238E27FC236}">
                  <a16:creationId xmlns:a16="http://schemas.microsoft.com/office/drawing/2014/main" id="{2E2ED9DE-D677-5FCF-5508-9E48B9F2EBDB}"/>
                </a:ext>
              </a:extLst>
            </p:cNvPr>
            <p:cNvSpPr/>
            <p:nvPr/>
          </p:nvSpPr>
          <p:spPr>
            <a:xfrm>
              <a:off x="1484200" y="4046475"/>
              <a:ext cx="472200" cy="456100"/>
            </a:xfrm>
            <a:custGeom>
              <a:avLst/>
              <a:gdLst/>
              <a:ahLst/>
              <a:cxnLst/>
              <a:rect l="l" t="t" r="r" b="b"/>
              <a:pathLst>
                <a:path w="18888" h="18244" extrusionOk="0">
                  <a:moveTo>
                    <a:pt x="3601" y="1"/>
                  </a:moveTo>
                  <a:cubicBezTo>
                    <a:pt x="2765" y="1"/>
                    <a:pt x="1925" y="327"/>
                    <a:pt x="1272" y="979"/>
                  </a:cubicBezTo>
                  <a:cubicBezTo>
                    <a:pt x="0" y="2252"/>
                    <a:pt x="0" y="4307"/>
                    <a:pt x="1272" y="5579"/>
                  </a:cubicBezTo>
                  <a:lnTo>
                    <a:pt x="12983" y="17289"/>
                  </a:lnTo>
                  <a:cubicBezTo>
                    <a:pt x="13619" y="17925"/>
                    <a:pt x="14451" y="18243"/>
                    <a:pt x="15283" y="18243"/>
                  </a:cubicBezTo>
                  <a:cubicBezTo>
                    <a:pt x="16114" y="18243"/>
                    <a:pt x="16946" y="17925"/>
                    <a:pt x="17582" y="17289"/>
                  </a:cubicBezTo>
                  <a:cubicBezTo>
                    <a:pt x="18887" y="15985"/>
                    <a:pt x="18887" y="13929"/>
                    <a:pt x="17582" y="12657"/>
                  </a:cubicBezTo>
                  <a:lnTo>
                    <a:pt x="5904" y="979"/>
                  </a:lnTo>
                  <a:cubicBezTo>
                    <a:pt x="5268" y="327"/>
                    <a:pt x="4436" y="1"/>
                    <a:pt x="3601" y="1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476;p58">
              <a:extLst>
                <a:ext uri="{FF2B5EF4-FFF2-40B4-BE49-F238E27FC236}">
                  <a16:creationId xmlns:a16="http://schemas.microsoft.com/office/drawing/2014/main" id="{A7E46010-2DAE-88F5-8D35-D086036A2A30}"/>
                </a:ext>
              </a:extLst>
            </p:cNvPr>
            <p:cNvSpPr/>
            <p:nvPr/>
          </p:nvSpPr>
          <p:spPr>
            <a:xfrm>
              <a:off x="1891950" y="3557800"/>
              <a:ext cx="512950" cy="496250"/>
            </a:xfrm>
            <a:custGeom>
              <a:avLst/>
              <a:gdLst/>
              <a:ahLst/>
              <a:cxnLst/>
              <a:rect l="l" t="t" r="r" b="b"/>
              <a:pathLst>
                <a:path w="20518" h="19850" extrusionOk="0">
                  <a:moveTo>
                    <a:pt x="3601" y="0"/>
                  </a:moveTo>
                  <a:cubicBezTo>
                    <a:pt x="2765" y="0"/>
                    <a:pt x="1925" y="318"/>
                    <a:pt x="1272" y="954"/>
                  </a:cubicBezTo>
                  <a:cubicBezTo>
                    <a:pt x="0" y="2227"/>
                    <a:pt x="0" y="4282"/>
                    <a:pt x="1272" y="5554"/>
                  </a:cubicBezTo>
                  <a:lnTo>
                    <a:pt x="14614" y="18895"/>
                  </a:lnTo>
                  <a:cubicBezTo>
                    <a:pt x="15250" y="19531"/>
                    <a:pt x="16082" y="19850"/>
                    <a:pt x="16913" y="19850"/>
                  </a:cubicBezTo>
                  <a:cubicBezTo>
                    <a:pt x="17745" y="19850"/>
                    <a:pt x="18577" y="19531"/>
                    <a:pt x="19213" y="18895"/>
                  </a:cubicBezTo>
                  <a:cubicBezTo>
                    <a:pt x="20518" y="17591"/>
                    <a:pt x="20518" y="15536"/>
                    <a:pt x="19213" y="14263"/>
                  </a:cubicBezTo>
                  <a:lnTo>
                    <a:pt x="5904" y="954"/>
                  </a:lnTo>
                  <a:cubicBezTo>
                    <a:pt x="5268" y="318"/>
                    <a:pt x="4436" y="0"/>
                    <a:pt x="3601" y="0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477;p58">
              <a:extLst>
                <a:ext uri="{FF2B5EF4-FFF2-40B4-BE49-F238E27FC236}">
                  <a16:creationId xmlns:a16="http://schemas.microsoft.com/office/drawing/2014/main" id="{FE63F8E4-22AA-5859-C636-EE36EA8B6C89}"/>
                </a:ext>
              </a:extLst>
            </p:cNvPr>
            <p:cNvSpPr/>
            <p:nvPr/>
          </p:nvSpPr>
          <p:spPr>
            <a:xfrm>
              <a:off x="4615700" y="3663200"/>
              <a:ext cx="1549475" cy="1549475"/>
            </a:xfrm>
            <a:custGeom>
              <a:avLst/>
              <a:gdLst/>
              <a:ahLst/>
              <a:cxnLst/>
              <a:rect l="l" t="t" r="r" b="b"/>
              <a:pathLst>
                <a:path w="61979" h="61979" extrusionOk="0">
                  <a:moveTo>
                    <a:pt x="0" y="0"/>
                  </a:moveTo>
                  <a:lnTo>
                    <a:pt x="0" y="61978"/>
                  </a:lnTo>
                  <a:lnTo>
                    <a:pt x="61978" y="61978"/>
                  </a:lnTo>
                  <a:lnTo>
                    <a:pt x="619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78;p58">
              <a:extLst>
                <a:ext uri="{FF2B5EF4-FFF2-40B4-BE49-F238E27FC236}">
                  <a16:creationId xmlns:a16="http://schemas.microsoft.com/office/drawing/2014/main" id="{569E4666-C1A4-4BD7-9F19-34C8B2748387}"/>
                </a:ext>
              </a:extLst>
            </p:cNvPr>
            <p:cNvSpPr/>
            <p:nvPr/>
          </p:nvSpPr>
          <p:spPr>
            <a:xfrm>
              <a:off x="3310900" y="4886450"/>
              <a:ext cx="1304825" cy="326225"/>
            </a:xfrm>
            <a:custGeom>
              <a:avLst/>
              <a:gdLst/>
              <a:ahLst/>
              <a:cxnLst/>
              <a:rect l="l" t="t" r="r" b="b"/>
              <a:pathLst>
                <a:path w="52193" h="13049" extrusionOk="0">
                  <a:moveTo>
                    <a:pt x="1" y="0"/>
                  </a:moveTo>
                  <a:lnTo>
                    <a:pt x="1" y="6524"/>
                  </a:lnTo>
                  <a:cubicBezTo>
                    <a:pt x="1" y="10112"/>
                    <a:pt x="2936" y="13048"/>
                    <a:pt x="6525" y="13048"/>
                  </a:cubicBezTo>
                  <a:lnTo>
                    <a:pt x="52192" y="13048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79;p58">
              <a:extLst>
                <a:ext uri="{FF2B5EF4-FFF2-40B4-BE49-F238E27FC236}">
                  <a16:creationId xmlns:a16="http://schemas.microsoft.com/office/drawing/2014/main" id="{18408092-2C74-0A2E-46D6-D2023E4869A5}"/>
                </a:ext>
              </a:extLst>
            </p:cNvPr>
            <p:cNvSpPr/>
            <p:nvPr/>
          </p:nvSpPr>
          <p:spPr>
            <a:xfrm>
              <a:off x="2413850" y="2684600"/>
              <a:ext cx="489325" cy="733550"/>
            </a:xfrm>
            <a:custGeom>
              <a:avLst/>
              <a:gdLst/>
              <a:ahLst/>
              <a:cxnLst/>
              <a:rect l="l" t="t" r="r" b="b"/>
              <a:pathLst>
                <a:path w="19573" h="29342" extrusionOk="0">
                  <a:moveTo>
                    <a:pt x="1" y="1"/>
                  </a:moveTo>
                  <a:lnTo>
                    <a:pt x="1" y="19573"/>
                  </a:lnTo>
                  <a:cubicBezTo>
                    <a:pt x="1" y="24335"/>
                    <a:pt x="3426" y="28412"/>
                    <a:pt x="8123" y="29195"/>
                  </a:cubicBezTo>
                  <a:cubicBezTo>
                    <a:pt x="8688" y="29293"/>
                    <a:pt x="9252" y="29341"/>
                    <a:pt x="9809" y="29341"/>
                  </a:cubicBezTo>
                  <a:cubicBezTo>
                    <a:pt x="13883" y="29341"/>
                    <a:pt x="17612" y="26795"/>
                    <a:pt x="19018" y="22834"/>
                  </a:cubicBezTo>
                  <a:cubicBezTo>
                    <a:pt x="19377" y="21791"/>
                    <a:pt x="19573" y="20682"/>
                    <a:pt x="19573" y="19573"/>
                  </a:cubicBezTo>
                  <a:lnTo>
                    <a:pt x="19573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80;p58">
              <a:extLst>
                <a:ext uri="{FF2B5EF4-FFF2-40B4-BE49-F238E27FC236}">
                  <a16:creationId xmlns:a16="http://schemas.microsoft.com/office/drawing/2014/main" id="{0904C506-4BDC-38CC-107F-CD1DBEAFF70A}"/>
                </a:ext>
              </a:extLst>
            </p:cNvPr>
            <p:cNvSpPr/>
            <p:nvPr/>
          </p:nvSpPr>
          <p:spPr>
            <a:xfrm>
              <a:off x="2576950" y="2684600"/>
              <a:ext cx="326225" cy="570875"/>
            </a:xfrm>
            <a:custGeom>
              <a:avLst/>
              <a:gdLst/>
              <a:ahLst/>
              <a:cxnLst/>
              <a:rect l="l" t="t" r="r" b="b"/>
              <a:pathLst>
                <a:path w="13049" h="22835" extrusionOk="0">
                  <a:moveTo>
                    <a:pt x="1" y="1"/>
                  </a:moveTo>
                  <a:lnTo>
                    <a:pt x="1" y="13049"/>
                  </a:lnTo>
                  <a:cubicBezTo>
                    <a:pt x="1" y="18463"/>
                    <a:pt x="4372" y="22834"/>
                    <a:pt x="9787" y="22834"/>
                  </a:cubicBezTo>
                  <a:lnTo>
                    <a:pt x="12494" y="22834"/>
                  </a:lnTo>
                  <a:cubicBezTo>
                    <a:pt x="12853" y="21791"/>
                    <a:pt x="13049" y="20682"/>
                    <a:pt x="13049" y="19573"/>
                  </a:cubicBezTo>
                  <a:lnTo>
                    <a:pt x="13049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81;p58">
              <a:extLst>
                <a:ext uri="{FF2B5EF4-FFF2-40B4-BE49-F238E27FC236}">
                  <a16:creationId xmlns:a16="http://schemas.microsoft.com/office/drawing/2014/main" id="{94FBC53A-FAF0-3A1E-268D-4F7791B4CE45}"/>
                </a:ext>
              </a:extLst>
            </p:cNvPr>
            <p:cNvSpPr/>
            <p:nvPr/>
          </p:nvSpPr>
          <p:spPr>
            <a:xfrm>
              <a:off x="1924550" y="4030175"/>
              <a:ext cx="2691175" cy="856300"/>
            </a:xfrm>
            <a:custGeom>
              <a:avLst/>
              <a:gdLst/>
              <a:ahLst/>
              <a:cxnLst/>
              <a:rect l="l" t="t" r="r" b="b"/>
              <a:pathLst>
                <a:path w="107647" h="34252" extrusionOk="0">
                  <a:moveTo>
                    <a:pt x="17942" y="0"/>
                  </a:moveTo>
                  <a:lnTo>
                    <a:pt x="1" y="17941"/>
                  </a:lnTo>
                  <a:lnTo>
                    <a:pt x="8678" y="26618"/>
                  </a:lnTo>
                  <a:cubicBezTo>
                    <a:pt x="13571" y="31511"/>
                    <a:pt x="20193" y="34251"/>
                    <a:pt x="27108" y="34251"/>
                  </a:cubicBezTo>
                  <a:lnTo>
                    <a:pt x="75027" y="34251"/>
                  </a:lnTo>
                  <a:lnTo>
                    <a:pt x="88075" y="24465"/>
                  </a:lnTo>
                  <a:lnTo>
                    <a:pt x="99720" y="33207"/>
                  </a:lnTo>
                  <a:cubicBezTo>
                    <a:pt x="100633" y="33892"/>
                    <a:pt x="101742" y="34251"/>
                    <a:pt x="102851" y="34251"/>
                  </a:cubicBezTo>
                  <a:cubicBezTo>
                    <a:pt x="105494" y="34251"/>
                    <a:pt x="107646" y="32098"/>
                    <a:pt x="107646" y="29456"/>
                  </a:cubicBezTo>
                  <a:cubicBezTo>
                    <a:pt x="107646" y="28347"/>
                    <a:pt x="107255" y="27271"/>
                    <a:pt x="106537" y="26390"/>
                  </a:cubicBezTo>
                  <a:lnTo>
                    <a:pt x="95512" y="13146"/>
                  </a:lnTo>
                  <a:cubicBezTo>
                    <a:pt x="92870" y="9982"/>
                    <a:pt x="88955" y="8155"/>
                    <a:pt x="84845" y="8155"/>
                  </a:cubicBezTo>
                  <a:cubicBezTo>
                    <a:pt x="82660" y="8155"/>
                    <a:pt x="80539" y="8645"/>
                    <a:pt x="78615" y="9623"/>
                  </a:cubicBezTo>
                  <a:lnTo>
                    <a:pt x="68503" y="14679"/>
                  </a:lnTo>
                  <a:lnTo>
                    <a:pt x="32621" y="14679"/>
                  </a:lnTo>
                  <a:lnTo>
                    <a:pt x="17942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82;p58">
              <a:extLst>
                <a:ext uri="{FF2B5EF4-FFF2-40B4-BE49-F238E27FC236}">
                  <a16:creationId xmlns:a16="http://schemas.microsoft.com/office/drawing/2014/main" id="{8A55AF68-AB17-91E3-52D6-BE9D4F9A30E2}"/>
                </a:ext>
              </a:extLst>
            </p:cNvPr>
            <p:cNvSpPr/>
            <p:nvPr/>
          </p:nvSpPr>
          <p:spPr>
            <a:xfrm>
              <a:off x="3963300" y="3581650"/>
              <a:ext cx="652425" cy="1060175"/>
            </a:xfrm>
            <a:custGeom>
              <a:avLst/>
              <a:gdLst/>
              <a:ahLst/>
              <a:cxnLst/>
              <a:rect l="l" t="t" r="r" b="b"/>
              <a:pathLst>
                <a:path w="26097" h="42407" extrusionOk="0">
                  <a:moveTo>
                    <a:pt x="16310" y="0"/>
                  </a:moveTo>
                  <a:lnTo>
                    <a:pt x="1" y="16310"/>
                  </a:lnTo>
                  <a:lnTo>
                    <a:pt x="26096" y="42406"/>
                  </a:lnTo>
                  <a:lnTo>
                    <a:pt x="26096" y="9786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83;p58">
              <a:extLst>
                <a:ext uri="{FF2B5EF4-FFF2-40B4-BE49-F238E27FC236}">
                  <a16:creationId xmlns:a16="http://schemas.microsoft.com/office/drawing/2014/main" id="{51280369-5F67-6FBA-C3C2-EC84212A6A2C}"/>
                </a:ext>
              </a:extLst>
            </p:cNvPr>
            <p:cNvSpPr/>
            <p:nvPr/>
          </p:nvSpPr>
          <p:spPr>
            <a:xfrm>
              <a:off x="5186550" y="4152500"/>
              <a:ext cx="489325" cy="48932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6" y="0"/>
                  </a:moveTo>
                  <a:cubicBezTo>
                    <a:pt x="4371" y="0"/>
                    <a:pt x="0" y="4371"/>
                    <a:pt x="0" y="9786"/>
                  </a:cubicBezTo>
                  <a:cubicBezTo>
                    <a:pt x="0" y="15201"/>
                    <a:pt x="4371" y="19572"/>
                    <a:pt x="9786" y="19572"/>
                  </a:cubicBezTo>
                  <a:cubicBezTo>
                    <a:pt x="15201" y="19572"/>
                    <a:pt x="19572" y="15201"/>
                    <a:pt x="19572" y="9786"/>
                  </a:cubicBezTo>
                  <a:cubicBezTo>
                    <a:pt x="19572" y="4371"/>
                    <a:pt x="15201" y="0"/>
                    <a:pt x="9786" y="0"/>
                  </a:cubicBez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84;p58">
              <a:extLst>
                <a:ext uri="{FF2B5EF4-FFF2-40B4-BE49-F238E27FC236}">
                  <a16:creationId xmlns:a16="http://schemas.microsoft.com/office/drawing/2014/main" id="{1C1A2844-8F5C-C35D-6F83-6FC541E772CB}"/>
                </a:ext>
              </a:extLst>
            </p:cNvPr>
            <p:cNvSpPr/>
            <p:nvPr/>
          </p:nvSpPr>
          <p:spPr>
            <a:xfrm>
              <a:off x="3555550" y="482750"/>
              <a:ext cx="2609625" cy="2772725"/>
            </a:xfrm>
            <a:custGeom>
              <a:avLst/>
              <a:gdLst/>
              <a:ahLst/>
              <a:cxnLst/>
              <a:rect l="l" t="t" r="r" b="b"/>
              <a:pathLst>
                <a:path w="104385" h="110909" extrusionOk="0">
                  <a:moveTo>
                    <a:pt x="6525" y="1"/>
                  </a:moveTo>
                  <a:cubicBezTo>
                    <a:pt x="2936" y="1"/>
                    <a:pt x="1" y="2937"/>
                    <a:pt x="1" y="6525"/>
                  </a:cubicBezTo>
                  <a:lnTo>
                    <a:pt x="1" y="88075"/>
                  </a:lnTo>
                  <a:cubicBezTo>
                    <a:pt x="1" y="91663"/>
                    <a:pt x="2936" y="94599"/>
                    <a:pt x="6525" y="94599"/>
                  </a:cubicBezTo>
                  <a:lnTo>
                    <a:pt x="48930" y="94599"/>
                  </a:lnTo>
                  <a:lnTo>
                    <a:pt x="71764" y="110908"/>
                  </a:lnTo>
                  <a:lnTo>
                    <a:pt x="71764" y="94599"/>
                  </a:lnTo>
                  <a:lnTo>
                    <a:pt x="97860" y="94599"/>
                  </a:lnTo>
                  <a:cubicBezTo>
                    <a:pt x="101448" y="94599"/>
                    <a:pt x="104384" y="91663"/>
                    <a:pt x="104384" y="88075"/>
                  </a:cubicBezTo>
                  <a:lnTo>
                    <a:pt x="104384" y="6525"/>
                  </a:lnTo>
                  <a:cubicBezTo>
                    <a:pt x="104384" y="2937"/>
                    <a:pt x="101448" y="1"/>
                    <a:pt x="978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85;p58">
              <a:extLst>
                <a:ext uri="{FF2B5EF4-FFF2-40B4-BE49-F238E27FC236}">
                  <a16:creationId xmlns:a16="http://schemas.microsoft.com/office/drawing/2014/main" id="{3C165ED6-E7CE-02CD-3A46-E63C8DC0DCB9}"/>
                </a:ext>
              </a:extLst>
            </p:cNvPr>
            <p:cNvSpPr/>
            <p:nvPr/>
          </p:nvSpPr>
          <p:spPr>
            <a:xfrm>
              <a:off x="3881750" y="10536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86;p58">
              <a:extLst>
                <a:ext uri="{FF2B5EF4-FFF2-40B4-BE49-F238E27FC236}">
                  <a16:creationId xmlns:a16="http://schemas.microsoft.com/office/drawing/2014/main" id="{4B677402-EA53-B481-0198-07ADD35E927E}"/>
                </a:ext>
              </a:extLst>
            </p:cNvPr>
            <p:cNvSpPr/>
            <p:nvPr/>
          </p:nvSpPr>
          <p:spPr>
            <a:xfrm>
              <a:off x="4289500" y="1053600"/>
              <a:ext cx="489325" cy="163125"/>
            </a:xfrm>
            <a:custGeom>
              <a:avLst/>
              <a:gdLst/>
              <a:ahLst/>
              <a:cxnLst/>
              <a:rect l="l" t="t" r="r" b="b"/>
              <a:pathLst>
                <a:path w="19573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19572" y="6525"/>
                  </a:lnTo>
                  <a:lnTo>
                    <a:pt x="1957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87;p58">
              <a:extLst>
                <a:ext uri="{FF2B5EF4-FFF2-40B4-BE49-F238E27FC236}">
                  <a16:creationId xmlns:a16="http://schemas.microsoft.com/office/drawing/2014/main" id="{01C3197E-FF8D-D0B9-3F23-D7492FA1E1E1}"/>
                </a:ext>
              </a:extLst>
            </p:cNvPr>
            <p:cNvSpPr/>
            <p:nvPr/>
          </p:nvSpPr>
          <p:spPr>
            <a:xfrm>
              <a:off x="4941900" y="10536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88;p58">
              <a:extLst>
                <a:ext uri="{FF2B5EF4-FFF2-40B4-BE49-F238E27FC236}">
                  <a16:creationId xmlns:a16="http://schemas.microsoft.com/office/drawing/2014/main" id="{0CFCD268-EF3E-9B1C-341E-3883A325FA56}"/>
                </a:ext>
              </a:extLst>
            </p:cNvPr>
            <p:cNvSpPr/>
            <p:nvPr/>
          </p:nvSpPr>
          <p:spPr>
            <a:xfrm>
              <a:off x="3881750" y="13798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89;p58">
              <a:extLst>
                <a:ext uri="{FF2B5EF4-FFF2-40B4-BE49-F238E27FC236}">
                  <a16:creationId xmlns:a16="http://schemas.microsoft.com/office/drawing/2014/main" id="{073A7A0E-8098-6718-4E3F-3C48212FB06B}"/>
                </a:ext>
              </a:extLst>
            </p:cNvPr>
            <p:cNvSpPr/>
            <p:nvPr/>
          </p:nvSpPr>
          <p:spPr>
            <a:xfrm>
              <a:off x="4289500" y="1379800"/>
              <a:ext cx="244675" cy="163125"/>
            </a:xfrm>
            <a:custGeom>
              <a:avLst/>
              <a:gdLst/>
              <a:ahLst/>
              <a:cxnLst/>
              <a:rect l="l" t="t" r="r" b="b"/>
              <a:pathLst>
                <a:path w="9787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9786" y="6525"/>
                  </a:lnTo>
                  <a:lnTo>
                    <a:pt x="978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90;p58">
              <a:extLst>
                <a:ext uri="{FF2B5EF4-FFF2-40B4-BE49-F238E27FC236}">
                  <a16:creationId xmlns:a16="http://schemas.microsoft.com/office/drawing/2014/main" id="{D5BF81A9-C624-A189-B335-E65BC8E2CC80}"/>
                </a:ext>
              </a:extLst>
            </p:cNvPr>
            <p:cNvSpPr/>
            <p:nvPr/>
          </p:nvSpPr>
          <p:spPr>
            <a:xfrm>
              <a:off x="4697250" y="1379800"/>
              <a:ext cx="897075" cy="163125"/>
            </a:xfrm>
            <a:custGeom>
              <a:avLst/>
              <a:gdLst/>
              <a:ahLst/>
              <a:cxnLst/>
              <a:rect l="l" t="t" r="r" b="b"/>
              <a:pathLst>
                <a:path w="35883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35882" y="6525"/>
                  </a:lnTo>
                  <a:lnTo>
                    <a:pt x="3588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91;p58">
              <a:extLst>
                <a:ext uri="{FF2B5EF4-FFF2-40B4-BE49-F238E27FC236}">
                  <a16:creationId xmlns:a16="http://schemas.microsoft.com/office/drawing/2014/main" id="{445BEF41-6828-1E14-6A98-D3D8C79431C2}"/>
                </a:ext>
              </a:extLst>
            </p:cNvPr>
            <p:cNvSpPr/>
            <p:nvPr/>
          </p:nvSpPr>
          <p:spPr>
            <a:xfrm>
              <a:off x="3881750" y="17060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92;p58">
              <a:extLst>
                <a:ext uri="{FF2B5EF4-FFF2-40B4-BE49-F238E27FC236}">
                  <a16:creationId xmlns:a16="http://schemas.microsoft.com/office/drawing/2014/main" id="{94BECB6B-57E2-294B-EB38-971415F54B2A}"/>
                </a:ext>
              </a:extLst>
            </p:cNvPr>
            <p:cNvSpPr/>
            <p:nvPr/>
          </p:nvSpPr>
          <p:spPr>
            <a:xfrm>
              <a:off x="4289500" y="1706000"/>
              <a:ext cx="652425" cy="163125"/>
            </a:xfrm>
            <a:custGeom>
              <a:avLst/>
              <a:gdLst/>
              <a:ahLst/>
              <a:cxnLst/>
              <a:rect l="l" t="t" r="r" b="b"/>
              <a:pathLst>
                <a:path w="26097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26096" y="6525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93;p58">
              <a:extLst>
                <a:ext uri="{FF2B5EF4-FFF2-40B4-BE49-F238E27FC236}">
                  <a16:creationId xmlns:a16="http://schemas.microsoft.com/office/drawing/2014/main" id="{2F76C434-73BE-2D56-D0F5-C57C2137F5D4}"/>
                </a:ext>
              </a:extLst>
            </p:cNvPr>
            <p:cNvSpPr/>
            <p:nvPr/>
          </p:nvSpPr>
          <p:spPr>
            <a:xfrm>
              <a:off x="5105000" y="17060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94;p58">
              <a:extLst>
                <a:ext uri="{FF2B5EF4-FFF2-40B4-BE49-F238E27FC236}">
                  <a16:creationId xmlns:a16="http://schemas.microsoft.com/office/drawing/2014/main" id="{C0F84DDA-5FC1-2501-D92D-91BDDCBCA797}"/>
                </a:ext>
              </a:extLst>
            </p:cNvPr>
            <p:cNvSpPr/>
            <p:nvPr/>
          </p:nvSpPr>
          <p:spPr>
            <a:xfrm>
              <a:off x="3881750" y="20322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95;p58">
              <a:extLst>
                <a:ext uri="{FF2B5EF4-FFF2-40B4-BE49-F238E27FC236}">
                  <a16:creationId xmlns:a16="http://schemas.microsoft.com/office/drawing/2014/main" id="{651D437B-2648-05DD-219C-F39D9D400C5C}"/>
                </a:ext>
              </a:extLst>
            </p:cNvPr>
            <p:cNvSpPr/>
            <p:nvPr/>
          </p:nvSpPr>
          <p:spPr>
            <a:xfrm>
              <a:off x="4289500" y="2032200"/>
              <a:ext cx="1141725" cy="163125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45668" y="6525"/>
                  </a:lnTo>
                  <a:lnTo>
                    <a:pt x="4566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96;p58">
              <a:extLst>
                <a:ext uri="{FF2B5EF4-FFF2-40B4-BE49-F238E27FC236}">
                  <a16:creationId xmlns:a16="http://schemas.microsoft.com/office/drawing/2014/main" id="{68A862C0-859A-6A15-2985-0A3473530B82}"/>
                </a:ext>
              </a:extLst>
            </p:cNvPr>
            <p:cNvSpPr/>
            <p:nvPr/>
          </p:nvSpPr>
          <p:spPr>
            <a:xfrm>
              <a:off x="5594300" y="20322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97;p58">
              <a:extLst>
                <a:ext uri="{FF2B5EF4-FFF2-40B4-BE49-F238E27FC236}">
                  <a16:creationId xmlns:a16="http://schemas.microsoft.com/office/drawing/2014/main" id="{1A13FCFD-FD0E-429A-510D-1EDE8BBDD20E}"/>
                </a:ext>
              </a:extLst>
            </p:cNvPr>
            <p:cNvSpPr/>
            <p:nvPr/>
          </p:nvSpPr>
          <p:spPr>
            <a:xfrm>
              <a:off x="3881750" y="23584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98;p58">
              <a:extLst>
                <a:ext uri="{FF2B5EF4-FFF2-40B4-BE49-F238E27FC236}">
                  <a16:creationId xmlns:a16="http://schemas.microsoft.com/office/drawing/2014/main" id="{61515DDF-E47A-D0F8-8D9C-893CD28E85E3}"/>
                </a:ext>
              </a:extLst>
            </p:cNvPr>
            <p:cNvSpPr/>
            <p:nvPr/>
          </p:nvSpPr>
          <p:spPr>
            <a:xfrm>
              <a:off x="4289500" y="2358400"/>
              <a:ext cx="733975" cy="163125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29358" y="6525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99;p58">
              <a:extLst>
                <a:ext uri="{FF2B5EF4-FFF2-40B4-BE49-F238E27FC236}">
                  <a16:creationId xmlns:a16="http://schemas.microsoft.com/office/drawing/2014/main" id="{303D6318-2698-3AA6-2DE1-B069237925AD}"/>
                </a:ext>
              </a:extLst>
            </p:cNvPr>
            <p:cNvSpPr/>
            <p:nvPr/>
          </p:nvSpPr>
          <p:spPr>
            <a:xfrm>
              <a:off x="5186550" y="23584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500;p58">
              <a:extLst>
                <a:ext uri="{FF2B5EF4-FFF2-40B4-BE49-F238E27FC236}">
                  <a16:creationId xmlns:a16="http://schemas.microsoft.com/office/drawing/2014/main" id="{B840FA9A-C941-6514-D1C7-FC374DF7F23D}"/>
                </a:ext>
              </a:extLst>
            </p:cNvPr>
            <p:cNvSpPr/>
            <p:nvPr/>
          </p:nvSpPr>
          <p:spPr>
            <a:xfrm>
              <a:off x="2413850" y="2358400"/>
              <a:ext cx="652425" cy="733975"/>
            </a:xfrm>
            <a:custGeom>
              <a:avLst/>
              <a:gdLst/>
              <a:ahLst/>
              <a:cxnLst/>
              <a:rect l="l" t="t" r="r" b="b"/>
              <a:pathLst>
                <a:path w="26097" h="29359" extrusionOk="0">
                  <a:moveTo>
                    <a:pt x="9787" y="1"/>
                  </a:moveTo>
                  <a:lnTo>
                    <a:pt x="1" y="9787"/>
                  </a:lnTo>
                  <a:lnTo>
                    <a:pt x="1" y="16311"/>
                  </a:lnTo>
                  <a:cubicBezTo>
                    <a:pt x="1" y="23520"/>
                    <a:pt x="5840" y="29359"/>
                    <a:pt x="13049" y="29359"/>
                  </a:cubicBezTo>
                  <a:cubicBezTo>
                    <a:pt x="20258" y="29359"/>
                    <a:pt x="26097" y="23520"/>
                    <a:pt x="26097" y="16311"/>
                  </a:cubicBezTo>
                  <a:lnTo>
                    <a:pt x="2609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501;p58">
              <a:extLst>
                <a:ext uri="{FF2B5EF4-FFF2-40B4-BE49-F238E27FC236}">
                  <a16:creationId xmlns:a16="http://schemas.microsoft.com/office/drawing/2014/main" id="{CB3141B2-1B01-2236-9154-400AA24EA603}"/>
                </a:ext>
              </a:extLst>
            </p:cNvPr>
            <p:cNvSpPr/>
            <p:nvPr/>
          </p:nvSpPr>
          <p:spPr>
            <a:xfrm>
              <a:off x="2413850" y="2032200"/>
              <a:ext cx="815525" cy="570875"/>
            </a:xfrm>
            <a:custGeom>
              <a:avLst/>
              <a:gdLst/>
              <a:ahLst/>
              <a:cxnLst/>
              <a:rect l="l" t="t" r="r" b="b"/>
              <a:pathLst>
                <a:path w="32621" h="22835" extrusionOk="0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2835"/>
                  </a:lnTo>
                  <a:lnTo>
                    <a:pt x="9787" y="13049"/>
                  </a:lnTo>
                  <a:lnTo>
                    <a:pt x="26097" y="13049"/>
                  </a:lnTo>
                  <a:lnTo>
                    <a:pt x="29293" y="11450"/>
                  </a:lnTo>
                  <a:cubicBezTo>
                    <a:pt x="31316" y="10439"/>
                    <a:pt x="32621" y="8351"/>
                    <a:pt x="32621" y="6035"/>
                  </a:cubicBezTo>
                  <a:cubicBezTo>
                    <a:pt x="32621" y="2708"/>
                    <a:pt x="29913" y="1"/>
                    <a:pt x="26586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502;p58">
              <a:extLst>
                <a:ext uri="{FF2B5EF4-FFF2-40B4-BE49-F238E27FC236}">
                  <a16:creationId xmlns:a16="http://schemas.microsoft.com/office/drawing/2014/main" id="{49FC8E8E-7AF7-9674-7B61-D3E1C03DCF09}"/>
                </a:ext>
              </a:extLst>
            </p:cNvPr>
            <p:cNvSpPr/>
            <p:nvPr/>
          </p:nvSpPr>
          <p:spPr>
            <a:xfrm>
              <a:off x="371865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198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03;p58">
              <a:extLst>
                <a:ext uri="{FF2B5EF4-FFF2-40B4-BE49-F238E27FC236}">
                  <a16:creationId xmlns:a16="http://schemas.microsoft.com/office/drawing/2014/main" id="{0E344B85-CB33-E788-0256-DAF84EA6C3E2}"/>
                </a:ext>
              </a:extLst>
            </p:cNvPr>
            <p:cNvSpPr/>
            <p:nvPr/>
          </p:nvSpPr>
          <p:spPr>
            <a:xfrm>
              <a:off x="396330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22A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04;p58">
              <a:extLst>
                <a:ext uri="{FF2B5EF4-FFF2-40B4-BE49-F238E27FC236}">
                  <a16:creationId xmlns:a16="http://schemas.microsoft.com/office/drawing/2014/main" id="{AA4E94D0-EF57-DFCF-8F70-A6118CED6D67}"/>
                </a:ext>
              </a:extLst>
            </p:cNvPr>
            <p:cNvSpPr/>
            <p:nvPr/>
          </p:nvSpPr>
          <p:spPr>
            <a:xfrm>
              <a:off x="420795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2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2" y="6525"/>
                  </a:cubicBezTo>
                  <a:cubicBezTo>
                    <a:pt x="5057" y="6525"/>
                    <a:pt x="6524" y="5057"/>
                    <a:pt x="6524" y="3263"/>
                  </a:cubicBezTo>
                  <a:cubicBezTo>
                    <a:pt x="6524" y="1469"/>
                    <a:pt x="5057" y="1"/>
                    <a:pt x="3262" y="1"/>
                  </a:cubicBez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11330;p80">
            <a:extLst>
              <a:ext uri="{FF2B5EF4-FFF2-40B4-BE49-F238E27FC236}">
                <a16:creationId xmlns:a16="http://schemas.microsoft.com/office/drawing/2014/main" id="{286EECA4-781A-C0F3-FE0C-E2B04C2252C9}"/>
              </a:ext>
            </a:extLst>
          </p:cNvPr>
          <p:cNvGrpSpPr/>
          <p:nvPr/>
        </p:nvGrpSpPr>
        <p:grpSpPr>
          <a:xfrm>
            <a:off x="1268697" y="1373774"/>
            <a:ext cx="359154" cy="357424"/>
            <a:chOff x="-49786250" y="2316650"/>
            <a:chExt cx="300900" cy="299450"/>
          </a:xfrm>
          <a:solidFill>
            <a:srgbClr val="FFFF99"/>
          </a:solidFill>
        </p:grpSpPr>
        <p:sp>
          <p:nvSpPr>
            <p:cNvPr id="35" name="Google Shape;11331;p80">
              <a:extLst>
                <a:ext uri="{FF2B5EF4-FFF2-40B4-BE49-F238E27FC236}">
                  <a16:creationId xmlns:a16="http://schemas.microsoft.com/office/drawing/2014/main" id="{80C941E5-2AA1-462C-A366-6711AAA18722}"/>
                </a:ext>
              </a:extLst>
            </p:cNvPr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36" name="Google Shape;11332;p80">
              <a:extLst>
                <a:ext uri="{FF2B5EF4-FFF2-40B4-BE49-F238E27FC236}">
                  <a16:creationId xmlns:a16="http://schemas.microsoft.com/office/drawing/2014/main" id="{AD2FB3EC-A292-53D3-A8F6-E5A97848E64F}"/>
                </a:ext>
              </a:extLst>
            </p:cNvPr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00"/>
                </a:solidFill>
              </a:endParaRPr>
            </a:p>
          </p:txBody>
        </p:sp>
        <p:sp>
          <p:nvSpPr>
            <p:cNvPr id="37" name="Google Shape;11333;p80">
              <a:extLst>
                <a:ext uri="{FF2B5EF4-FFF2-40B4-BE49-F238E27FC236}">
                  <a16:creationId xmlns:a16="http://schemas.microsoft.com/office/drawing/2014/main" id="{C9AE7A59-4E2D-2A2D-5FEE-637AF10D3369}"/>
                </a:ext>
              </a:extLst>
            </p:cNvPr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00"/>
                </a:solidFill>
              </a:endParaRPr>
            </a:p>
          </p:txBody>
        </p:sp>
        <p:sp>
          <p:nvSpPr>
            <p:cNvPr id="38" name="Google Shape;11334;p80">
              <a:extLst>
                <a:ext uri="{FF2B5EF4-FFF2-40B4-BE49-F238E27FC236}">
                  <a16:creationId xmlns:a16="http://schemas.microsoft.com/office/drawing/2014/main" id="{C8ABC918-7CD7-C33D-AEE5-4785776760A7}"/>
                </a:ext>
              </a:extLst>
            </p:cNvPr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00"/>
                </a:solidFill>
              </a:endParaRPr>
            </a:p>
          </p:txBody>
        </p:sp>
        <p:sp>
          <p:nvSpPr>
            <p:cNvPr id="39" name="Google Shape;11335;p80">
              <a:extLst>
                <a:ext uri="{FF2B5EF4-FFF2-40B4-BE49-F238E27FC236}">
                  <a16:creationId xmlns:a16="http://schemas.microsoft.com/office/drawing/2014/main" id="{23BF0F43-3ACB-EFB0-7189-C1FE82798D38}"/>
                </a:ext>
              </a:extLst>
            </p:cNvPr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00"/>
                </a:solidFill>
              </a:endParaRPr>
            </a:p>
          </p:txBody>
        </p:sp>
        <p:sp>
          <p:nvSpPr>
            <p:cNvPr id="40" name="Google Shape;11336;p80">
              <a:extLst>
                <a:ext uri="{FF2B5EF4-FFF2-40B4-BE49-F238E27FC236}">
                  <a16:creationId xmlns:a16="http://schemas.microsoft.com/office/drawing/2014/main" id="{D938E266-F6FE-7136-E168-0887E460588A}"/>
                </a:ext>
              </a:extLst>
            </p:cNvPr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00"/>
                </a:solidFill>
              </a:endParaRPr>
            </a:p>
          </p:txBody>
        </p:sp>
        <p:sp>
          <p:nvSpPr>
            <p:cNvPr id="41" name="Google Shape;11337;p80">
              <a:extLst>
                <a:ext uri="{FF2B5EF4-FFF2-40B4-BE49-F238E27FC236}">
                  <a16:creationId xmlns:a16="http://schemas.microsoft.com/office/drawing/2014/main" id="{C81714D6-6604-399A-BF76-C44BC271E814}"/>
                </a:ext>
              </a:extLst>
            </p:cNvPr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00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34"/>
          <p:cNvSpPr txBox="1">
            <a:spLocks noGrp="1"/>
          </p:cNvSpPr>
          <p:nvPr>
            <p:ph type="subTitle" idx="1"/>
          </p:nvPr>
        </p:nvSpPr>
        <p:spPr>
          <a:xfrm>
            <a:off x="1336656" y="1895692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Space</a:t>
            </a:r>
            <a:r>
              <a:rPr lang="pt-PT" dirty="0"/>
              <a:t> </a:t>
            </a:r>
            <a:r>
              <a:rPr lang="pt-PT" dirty="0" err="1"/>
              <a:t>Optimization</a:t>
            </a:r>
            <a:endParaRPr lang="pt-PT" dirty="0"/>
          </a:p>
        </p:txBody>
      </p:sp>
      <p:sp>
        <p:nvSpPr>
          <p:cNvPr id="781" name="Google Shape;781;p34"/>
          <p:cNvSpPr txBox="1">
            <a:spLocks noGrp="1"/>
          </p:cNvSpPr>
          <p:nvPr>
            <p:ph type="title"/>
          </p:nvPr>
        </p:nvSpPr>
        <p:spPr>
          <a:xfrm>
            <a:off x="720000" y="4695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Project Objectives</a:t>
            </a:r>
            <a:endParaRPr sz="3200" dirty="0"/>
          </a:p>
        </p:txBody>
      </p:sp>
      <p:sp>
        <p:nvSpPr>
          <p:cNvPr id="782" name="Google Shape;782;p34"/>
          <p:cNvSpPr txBox="1">
            <a:spLocks noGrp="1"/>
          </p:cNvSpPr>
          <p:nvPr>
            <p:ph type="subTitle" idx="2"/>
          </p:nvPr>
        </p:nvSpPr>
        <p:spPr>
          <a:xfrm>
            <a:off x="976942" y="2195583"/>
            <a:ext cx="2677114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Maximise utilisation of limited spaces by managing real-time occupancy</a:t>
            </a:r>
            <a:endParaRPr dirty="0"/>
          </a:p>
        </p:txBody>
      </p:sp>
      <p:sp>
        <p:nvSpPr>
          <p:cNvPr id="783" name="Google Shape;783;p34"/>
          <p:cNvSpPr txBox="1">
            <a:spLocks noGrp="1"/>
          </p:cNvSpPr>
          <p:nvPr>
            <p:ph type="subTitle" idx="3"/>
          </p:nvPr>
        </p:nvSpPr>
        <p:spPr>
          <a:xfrm>
            <a:off x="933547" y="3356794"/>
            <a:ext cx="2807267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Integration and Combatibility</a:t>
            </a:r>
            <a:endParaRPr dirty="0"/>
          </a:p>
        </p:txBody>
      </p:sp>
      <p:sp>
        <p:nvSpPr>
          <p:cNvPr id="784" name="Google Shape;784;p34"/>
          <p:cNvSpPr txBox="1">
            <a:spLocks noGrp="1"/>
          </p:cNvSpPr>
          <p:nvPr>
            <p:ph type="subTitle" idx="4"/>
          </p:nvPr>
        </p:nvSpPr>
        <p:spPr>
          <a:xfrm>
            <a:off x="-117939" y="3656463"/>
            <a:ext cx="3858753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 err="1"/>
              <a:t>Ensure</a:t>
            </a:r>
            <a:r>
              <a:rPr lang="pt-PT" dirty="0"/>
              <a:t> </a:t>
            </a:r>
            <a:r>
              <a:rPr lang="pt-PT" dirty="0" err="1"/>
              <a:t>seamless</a:t>
            </a:r>
            <a:r>
              <a:rPr lang="pt-PT" dirty="0"/>
              <a:t> </a:t>
            </a:r>
            <a:r>
              <a:rPr lang="pt-PT" dirty="0" err="1"/>
              <a:t>integration</a:t>
            </a:r>
            <a:r>
              <a:rPr lang="pt-PT" dirty="0"/>
              <a:t> </a:t>
            </a:r>
            <a:r>
              <a:rPr lang="pt-PT" dirty="0" err="1"/>
              <a:t>with</a:t>
            </a:r>
            <a:r>
              <a:rPr lang="pt-PT" dirty="0"/>
              <a:t> </a:t>
            </a:r>
            <a:r>
              <a:rPr lang="pt-PT" dirty="0" err="1"/>
              <a:t>existing</a:t>
            </a:r>
            <a:r>
              <a:rPr lang="pt-PT" dirty="0"/>
              <a:t>  </a:t>
            </a:r>
            <a:r>
              <a:rPr lang="pt-PT" dirty="0" err="1"/>
              <a:t>security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monitoring</a:t>
            </a:r>
            <a:r>
              <a:rPr lang="pt-PT" dirty="0"/>
              <a:t> </a:t>
            </a:r>
            <a:r>
              <a:rPr lang="pt-PT" dirty="0" err="1"/>
              <a:t>infrastructures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external</a:t>
            </a:r>
            <a:r>
              <a:rPr lang="pt-PT" dirty="0"/>
              <a:t> </a:t>
            </a:r>
            <a:r>
              <a:rPr lang="pt-PT" dirty="0" err="1"/>
              <a:t>systems</a:t>
            </a:r>
            <a:r>
              <a:rPr lang="pt-PT" dirty="0"/>
              <a:t> via </a:t>
            </a:r>
            <a:r>
              <a:rPr lang="pt-PT" dirty="0" err="1"/>
              <a:t>private</a:t>
            </a:r>
            <a:r>
              <a:rPr lang="pt-PT" dirty="0"/>
              <a:t> API</a:t>
            </a:r>
            <a:endParaRPr dirty="0"/>
          </a:p>
        </p:txBody>
      </p:sp>
      <p:sp>
        <p:nvSpPr>
          <p:cNvPr id="785" name="Google Shape;785;p34"/>
          <p:cNvSpPr txBox="1">
            <a:spLocks noGrp="1"/>
          </p:cNvSpPr>
          <p:nvPr>
            <p:ph type="subTitle" idx="5"/>
          </p:nvPr>
        </p:nvSpPr>
        <p:spPr>
          <a:xfrm>
            <a:off x="5322280" y="1895692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Interactivity</a:t>
            </a:r>
            <a:endParaRPr dirty="0"/>
          </a:p>
        </p:txBody>
      </p:sp>
      <p:sp>
        <p:nvSpPr>
          <p:cNvPr id="786" name="Google Shape;786;p34"/>
          <p:cNvSpPr txBox="1">
            <a:spLocks noGrp="1"/>
          </p:cNvSpPr>
          <p:nvPr>
            <p:ph type="subTitle" idx="6"/>
          </p:nvPr>
        </p:nvSpPr>
        <p:spPr>
          <a:xfrm>
            <a:off x="5322330" y="2195583"/>
            <a:ext cx="382167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Provide</a:t>
            </a:r>
            <a:r>
              <a:rPr lang="pt-PT" dirty="0"/>
              <a:t> a local </a:t>
            </a:r>
            <a:r>
              <a:rPr lang="pt-PT" dirty="0" err="1"/>
              <a:t>graphical</a:t>
            </a:r>
            <a:r>
              <a:rPr lang="pt-PT" dirty="0"/>
              <a:t> interface </a:t>
            </a:r>
            <a:r>
              <a:rPr lang="pt-PT" dirty="0" err="1"/>
              <a:t>that</a:t>
            </a:r>
            <a:r>
              <a:rPr lang="pt-PT" dirty="0"/>
              <a:t> displays </a:t>
            </a:r>
            <a:r>
              <a:rPr lang="pt-PT" dirty="0" err="1"/>
              <a:t>updated</a:t>
            </a:r>
            <a:r>
              <a:rPr lang="pt-PT" dirty="0"/>
              <a:t> </a:t>
            </a:r>
            <a:r>
              <a:rPr lang="pt-PT" dirty="0" err="1"/>
              <a:t>information</a:t>
            </a:r>
            <a:r>
              <a:rPr lang="pt-PT" dirty="0"/>
              <a:t>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room</a:t>
            </a:r>
            <a:r>
              <a:rPr lang="pt-PT" dirty="0"/>
              <a:t> </a:t>
            </a:r>
            <a:r>
              <a:rPr lang="pt-PT" dirty="0" err="1"/>
              <a:t>occupancy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capacity</a:t>
            </a:r>
            <a:endParaRPr dirty="0"/>
          </a:p>
        </p:txBody>
      </p:sp>
      <p:grpSp>
        <p:nvGrpSpPr>
          <p:cNvPr id="793" name="Google Shape;793;p34"/>
          <p:cNvGrpSpPr/>
          <p:nvPr/>
        </p:nvGrpSpPr>
        <p:grpSpPr>
          <a:xfrm>
            <a:off x="4511859" y="1680764"/>
            <a:ext cx="95400" cy="3116250"/>
            <a:chOff x="4524300" y="1013625"/>
            <a:chExt cx="95400" cy="3116250"/>
          </a:xfrm>
        </p:grpSpPr>
        <p:sp>
          <p:nvSpPr>
            <p:cNvPr id="794" name="Google Shape;794;p34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787;p34">
            <a:extLst>
              <a:ext uri="{FF2B5EF4-FFF2-40B4-BE49-F238E27FC236}">
                <a16:creationId xmlns:a16="http://schemas.microsoft.com/office/drawing/2014/main" id="{57EFEC56-7BDB-7C75-5DB8-A7D32309E749}"/>
              </a:ext>
            </a:extLst>
          </p:cNvPr>
          <p:cNvSpPr txBox="1">
            <a:spLocks/>
          </p:cNvSpPr>
          <p:nvPr/>
        </p:nvSpPr>
        <p:spPr>
          <a:xfrm>
            <a:off x="5377966" y="3356794"/>
            <a:ext cx="23172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sz="1800" b="0" i="0" u="none" strike="noStrike" cap="none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pt-PT" dirty="0" err="1"/>
              <a:t>System</a:t>
            </a:r>
            <a:r>
              <a:rPr lang="pt-PT" dirty="0"/>
              <a:t> Performance</a:t>
            </a:r>
          </a:p>
        </p:txBody>
      </p:sp>
      <p:sp>
        <p:nvSpPr>
          <p:cNvPr id="16" name="Google Shape;788;p34">
            <a:extLst>
              <a:ext uri="{FF2B5EF4-FFF2-40B4-BE49-F238E27FC236}">
                <a16:creationId xmlns:a16="http://schemas.microsoft.com/office/drawing/2014/main" id="{A0973232-AA8C-5277-F64E-639312416010}"/>
              </a:ext>
            </a:extLst>
          </p:cNvPr>
          <p:cNvSpPr txBox="1">
            <a:spLocks/>
          </p:cNvSpPr>
          <p:nvPr/>
        </p:nvSpPr>
        <p:spPr>
          <a:xfrm>
            <a:off x="5247878" y="3646253"/>
            <a:ext cx="3814873" cy="6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89999" indent="-89999" algn="l"/>
            <a:r>
              <a:rPr lang="en-US" dirty="0"/>
              <a:t>  Maintain efficient real-time data processing for timely updates on occupancy status, ensuring high availability and fault tolerance	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2"/>
          <p:cNvSpPr txBox="1">
            <a:spLocks noGrp="1"/>
          </p:cNvSpPr>
          <p:nvPr>
            <p:ph type="subTitle" idx="1"/>
          </p:nvPr>
        </p:nvSpPr>
        <p:spPr>
          <a:xfrm>
            <a:off x="1318588" y="2240400"/>
            <a:ext cx="2031600" cy="6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Dona Celeste</a:t>
            </a:r>
            <a:endParaRPr dirty="0"/>
          </a:p>
        </p:txBody>
      </p:sp>
      <p:sp>
        <p:nvSpPr>
          <p:cNvPr id="963" name="Google Shape;963;p42"/>
          <p:cNvSpPr txBox="1">
            <a:spLocks noGrp="1"/>
          </p:cNvSpPr>
          <p:nvPr>
            <p:ph type="body" idx="2"/>
          </p:nvPr>
        </p:nvSpPr>
        <p:spPr>
          <a:xfrm>
            <a:off x="3689903" y="814874"/>
            <a:ext cx="4856937" cy="18723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 dirty="0" err="1"/>
              <a:t>Demographics</a:t>
            </a:r>
            <a:r>
              <a:rPr lang="pt-PT" sz="1600" b="1" dirty="0"/>
              <a:t>:</a:t>
            </a:r>
            <a:endParaRPr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 sz="1200" b="1" i="1" dirty="0"/>
              <a:t>Age: </a:t>
            </a:r>
            <a:r>
              <a:rPr lang="pt-PT" sz="1200" i="1" dirty="0"/>
              <a:t>52</a:t>
            </a:r>
            <a:r>
              <a:rPr lang="pt-PT" sz="1100" b="1" i="1" dirty="0"/>
              <a:t>	</a:t>
            </a:r>
            <a:endParaRPr sz="1100" b="1" i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 sz="1200" b="1" i="1" dirty="0"/>
              <a:t>Role: </a:t>
            </a:r>
            <a:r>
              <a:rPr lang="pt-PT" sz="1200" i="1" dirty="0" err="1"/>
              <a:t>Library</a:t>
            </a:r>
            <a:r>
              <a:rPr lang="pt-PT" sz="1200" i="1" dirty="0"/>
              <a:t> </a:t>
            </a:r>
            <a:r>
              <a:rPr lang="pt-PT" sz="1200" i="1" dirty="0" err="1"/>
              <a:t>Administrator</a:t>
            </a:r>
            <a:endParaRPr sz="1200" i="1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b="1" dirty="0" err="1"/>
              <a:t>Motivations</a:t>
            </a:r>
            <a:r>
              <a:rPr lang="pt-PT" b="1" dirty="0"/>
              <a:t>:</a:t>
            </a:r>
            <a:r>
              <a:rPr lang="pt-PT" sz="1200" dirty="0"/>
              <a:t> </a:t>
            </a:r>
            <a:r>
              <a:rPr lang="en-US" sz="1200" i="1" dirty="0"/>
              <a:t>Committed to creating an </a:t>
            </a:r>
            <a:r>
              <a:rPr lang="en-US" sz="1200" i="1" dirty="0" err="1"/>
              <a:t>organised</a:t>
            </a:r>
            <a:r>
              <a:rPr lang="en-US" sz="1200" i="1" dirty="0"/>
              <a:t> and inviting library atmosphere, values the CountMeIn system for managing occupancy and maintaining an optimal study environment.</a:t>
            </a:r>
            <a:endParaRPr lang="pt-PT" sz="1200" i="1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3CCBB7C-3317-A84E-B4D9-A1748A94F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4144" y="706394"/>
            <a:ext cx="1453402" cy="144598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81;p34">
            <a:extLst>
              <a:ext uri="{FF2B5EF4-FFF2-40B4-BE49-F238E27FC236}">
                <a16:creationId xmlns:a16="http://schemas.microsoft.com/office/drawing/2014/main" id="{0180D3AD-FCC6-4153-4C29-7816CB9A9E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3369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Personas</a:t>
            </a:r>
            <a:endParaRPr sz="32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BBEFE9F-D492-15AB-EDE1-1DDB769A1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994" y="2903100"/>
            <a:ext cx="1365552" cy="136555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962;p42">
            <a:extLst>
              <a:ext uri="{FF2B5EF4-FFF2-40B4-BE49-F238E27FC236}">
                <a16:creationId xmlns:a16="http://schemas.microsoft.com/office/drawing/2014/main" id="{91B3FF20-2C1B-1822-D3C8-B6397ABA8156}"/>
              </a:ext>
            </a:extLst>
          </p:cNvPr>
          <p:cNvSpPr txBox="1">
            <a:spLocks/>
          </p:cNvSpPr>
          <p:nvPr/>
        </p:nvSpPr>
        <p:spPr>
          <a:xfrm>
            <a:off x="1275045" y="4268652"/>
            <a:ext cx="20316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pt-PT" dirty="0"/>
              <a:t>Sofia</a:t>
            </a:r>
          </a:p>
        </p:txBody>
      </p:sp>
      <p:sp>
        <p:nvSpPr>
          <p:cNvPr id="9" name="Google Shape;963;p42">
            <a:extLst>
              <a:ext uri="{FF2B5EF4-FFF2-40B4-BE49-F238E27FC236}">
                <a16:creationId xmlns:a16="http://schemas.microsoft.com/office/drawing/2014/main" id="{80D0E107-4700-432F-CCC2-743ECE7F544B}"/>
              </a:ext>
            </a:extLst>
          </p:cNvPr>
          <p:cNvSpPr txBox="1">
            <a:spLocks/>
          </p:cNvSpPr>
          <p:nvPr/>
        </p:nvSpPr>
        <p:spPr>
          <a:xfrm>
            <a:off x="3683594" y="2727632"/>
            <a:ext cx="4856937" cy="187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b="1" dirty="0"/>
              <a:t>Demographics</a:t>
            </a:r>
            <a:r>
              <a:rPr lang="en-US" sz="1600" b="1" dirty="0"/>
              <a:t>:</a:t>
            </a:r>
          </a:p>
          <a:p>
            <a:pPr marL="0" indent="0">
              <a:buSzPts val="1100"/>
              <a:buFont typeface="Arial"/>
              <a:buNone/>
            </a:pPr>
            <a:endParaRPr lang="en-US" sz="1200" dirty="0"/>
          </a:p>
          <a:p>
            <a:r>
              <a:rPr lang="en-US" sz="1200" b="1" i="1" dirty="0"/>
              <a:t>Age: 22</a:t>
            </a:r>
            <a:r>
              <a:rPr lang="en-US" sz="1100" b="1" i="1" dirty="0"/>
              <a:t>	</a:t>
            </a:r>
          </a:p>
          <a:p>
            <a:r>
              <a:rPr lang="en-US" sz="1200" b="1" i="1" dirty="0"/>
              <a:t>Role: Software Engineering</a:t>
            </a:r>
            <a:endParaRPr lang="en-US" sz="1200" i="1" dirty="0"/>
          </a:p>
          <a:p>
            <a:pPr indent="0">
              <a:buFont typeface="Roboto"/>
              <a:buNone/>
            </a:pPr>
            <a:endParaRPr lang="en-US" sz="1200" dirty="0"/>
          </a:p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n-US" b="1" dirty="0"/>
              <a:t>Motivations:</a:t>
            </a:r>
            <a:r>
              <a:rPr lang="en-US" sz="1200" dirty="0"/>
              <a:t> </a:t>
            </a:r>
            <a:r>
              <a:rPr lang="en-US" sz="1200" i="1" dirty="0"/>
              <a:t>Sofia is driven by her ambition to excel in software engineering. She values a study space that </a:t>
            </a:r>
            <a:r>
              <a:rPr lang="en-US" sz="1200" i="1" dirty="0" err="1"/>
              <a:t>minimises</a:t>
            </a:r>
            <a:r>
              <a:rPr lang="en-US" sz="1200" i="1" dirty="0"/>
              <a:t> distractions and </a:t>
            </a:r>
            <a:r>
              <a:rPr lang="en-US" sz="1200" i="1" dirty="0" err="1"/>
              <a:t>maximises</a:t>
            </a:r>
            <a:r>
              <a:rPr lang="en-US" sz="1200" i="1" dirty="0"/>
              <a:t> her productivity. Tools and services that can streamline her study sessions and enhance her focus are essential to her daily academic routine.</a:t>
            </a:r>
          </a:p>
          <a:p>
            <a:pPr marL="0" indent="0">
              <a:spcAft>
                <a:spcPts val="1600"/>
              </a:spcAft>
              <a:buFont typeface="Roboto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015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Storys </a:t>
            </a:r>
            <a:endParaRPr dirty="0"/>
          </a:p>
        </p:txBody>
      </p:sp>
      <p:sp>
        <p:nvSpPr>
          <p:cNvPr id="886" name="Google Shape;886;p38"/>
          <p:cNvSpPr txBox="1">
            <a:spLocks noGrp="1"/>
          </p:cNvSpPr>
          <p:nvPr>
            <p:ph type="subTitle" idx="1"/>
          </p:nvPr>
        </p:nvSpPr>
        <p:spPr>
          <a:xfrm>
            <a:off x="719575" y="2141579"/>
            <a:ext cx="2317200" cy="6807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Local </a:t>
            </a:r>
            <a:r>
              <a:rPr lang="pt-PT" dirty="0" err="1"/>
              <a:t>Occupancy</a:t>
            </a:r>
            <a:r>
              <a:rPr lang="pt-PT" dirty="0"/>
              <a:t> Display </a:t>
            </a:r>
            <a:r>
              <a:rPr lang="pt-PT" dirty="0" err="1"/>
              <a:t>Check</a:t>
            </a:r>
            <a:r>
              <a:rPr lang="pt-PT" dirty="0"/>
              <a:t> </a:t>
            </a:r>
          </a:p>
        </p:txBody>
      </p:sp>
      <p:sp>
        <p:nvSpPr>
          <p:cNvPr id="887" name="Google Shape;887;p38"/>
          <p:cNvSpPr txBox="1">
            <a:spLocks noGrp="1"/>
          </p:cNvSpPr>
          <p:nvPr>
            <p:ph type="subTitle" idx="2"/>
          </p:nvPr>
        </p:nvSpPr>
        <p:spPr>
          <a:xfrm>
            <a:off x="719875" y="2481952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 a library patron,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want to be able to check the library's space occupancy through a local display at the entrance,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 that I can immediately know if there is available space for me to use.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sp>
        <p:nvSpPr>
          <p:cNvPr id="888" name="Google Shape;888;p38"/>
          <p:cNvSpPr txBox="1">
            <a:spLocks noGrp="1"/>
          </p:cNvSpPr>
          <p:nvPr>
            <p:ph type="subTitle" idx="3"/>
          </p:nvPr>
        </p:nvSpPr>
        <p:spPr>
          <a:xfrm>
            <a:off x="2897628" y="1864298"/>
            <a:ext cx="3159780" cy="10042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Space Optimization for Enhanced Student Experience</a:t>
            </a:r>
          </a:p>
        </p:txBody>
      </p:sp>
      <p:sp>
        <p:nvSpPr>
          <p:cNvPr id="889" name="Google Shape;889;p38"/>
          <p:cNvSpPr txBox="1">
            <a:spLocks noGrp="1"/>
          </p:cNvSpPr>
          <p:nvPr>
            <p:ph type="subTitle" idx="4"/>
          </p:nvPr>
        </p:nvSpPr>
        <p:spPr>
          <a:xfrm>
            <a:off x="3221328" y="2499701"/>
            <a:ext cx="256262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As the library administrator,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 want to utilize the CountMeIn system to adjust room capacities,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So that I can manage space more effectively and enhance the study </a:t>
            </a:r>
            <a:r>
              <a:rPr lang="en-US" b="1" dirty="0"/>
              <a:t>experience for students.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0" name="Google Shape;890;p38"/>
          <p:cNvSpPr txBox="1">
            <a:spLocks noGrp="1"/>
          </p:cNvSpPr>
          <p:nvPr>
            <p:ph type="subTitle" idx="5"/>
          </p:nvPr>
        </p:nvSpPr>
        <p:spPr>
          <a:xfrm>
            <a:off x="5704302" y="2453765"/>
            <a:ext cx="3122496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Real-Time Data Monitoring and Visualization for Admins</a:t>
            </a:r>
          </a:p>
        </p:txBody>
      </p:sp>
      <p:sp>
        <p:nvSpPr>
          <p:cNvPr id="891" name="Google Shape;891;p38"/>
          <p:cNvSpPr txBox="1">
            <a:spLocks noGrp="1"/>
          </p:cNvSpPr>
          <p:nvPr>
            <p:ph type="subTitle" idx="6"/>
          </p:nvPr>
        </p:nvSpPr>
        <p:spPr>
          <a:xfrm>
            <a:off x="5754104" y="2481952"/>
            <a:ext cx="3022892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b="1" u="sng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As an administrator of the CountMeIn system,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 want to monitor and visualize real-time data for each room I manage,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So that I can have an informed overview of occupancy trends and make data-driven decisions to optimize </a:t>
            </a:r>
            <a:r>
              <a:rPr lang="en-US" b="1" dirty="0"/>
              <a:t>space utilization.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b="1" dirty="0"/>
          </a:p>
        </p:txBody>
      </p:sp>
      <p:sp>
        <p:nvSpPr>
          <p:cNvPr id="902" name="Google Shape;902;p38"/>
          <p:cNvSpPr/>
          <p:nvPr/>
        </p:nvSpPr>
        <p:spPr>
          <a:xfrm>
            <a:off x="4271101" y="1631130"/>
            <a:ext cx="466343" cy="453373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" name="Google Shape;11889;p82">
            <a:extLst>
              <a:ext uri="{FF2B5EF4-FFF2-40B4-BE49-F238E27FC236}">
                <a16:creationId xmlns:a16="http://schemas.microsoft.com/office/drawing/2014/main" id="{B8E29850-ACD4-3E2F-A7EE-D692945FD378}"/>
              </a:ext>
            </a:extLst>
          </p:cNvPr>
          <p:cNvGrpSpPr/>
          <p:nvPr/>
        </p:nvGrpSpPr>
        <p:grpSpPr>
          <a:xfrm>
            <a:off x="7032515" y="1631130"/>
            <a:ext cx="402614" cy="453373"/>
            <a:chOff x="-1333200" y="2770450"/>
            <a:chExt cx="291450" cy="292225"/>
          </a:xfrm>
          <a:solidFill>
            <a:schemeClr val="accent3"/>
          </a:solidFill>
        </p:grpSpPr>
        <p:sp>
          <p:nvSpPr>
            <p:cNvPr id="6" name="Google Shape;11890;p82">
              <a:extLst>
                <a:ext uri="{FF2B5EF4-FFF2-40B4-BE49-F238E27FC236}">
                  <a16:creationId xmlns:a16="http://schemas.microsoft.com/office/drawing/2014/main" id="{9FB57CBF-56FC-BB49-A350-D2E7E7B43EFF}"/>
                </a:ext>
              </a:extLst>
            </p:cNvPr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891;p82">
              <a:extLst>
                <a:ext uri="{FF2B5EF4-FFF2-40B4-BE49-F238E27FC236}">
                  <a16:creationId xmlns:a16="http://schemas.microsoft.com/office/drawing/2014/main" id="{EFB53829-3EB7-708B-467C-24465946929F}"/>
                </a:ext>
              </a:extLst>
            </p:cNvPr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0051;p76">
            <a:extLst>
              <a:ext uri="{FF2B5EF4-FFF2-40B4-BE49-F238E27FC236}">
                <a16:creationId xmlns:a16="http://schemas.microsoft.com/office/drawing/2014/main" id="{C5720446-B067-473A-3440-3F22D5E7DB21}"/>
              </a:ext>
            </a:extLst>
          </p:cNvPr>
          <p:cNvSpPr/>
          <p:nvPr/>
        </p:nvSpPr>
        <p:spPr>
          <a:xfrm>
            <a:off x="1454799" y="1746120"/>
            <a:ext cx="846752" cy="305347"/>
          </a:xfrm>
          <a:custGeom>
            <a:avLst/>
            <a:gdLst/>
            <a:ahLst/>
            <a:cxnLst/>
            <a:rect l="l" t="t" r="r" b="b"/>
            <a:pathLst>
              <a:path w="13588" h="19326" extrusionOk="0">
                <a:moveTo>
                  <a:pt x="11891" y="1133"/>
                </a:moveTo>
                <a:cubicBezTo>
                  <a:pt x="12202" y="1133"/>
                  <a:pt x="12455" y="1387"/>
                  <a:pt x="12455" y="1701"/>
                </a:cubicBezTo>
                <a:lnTo>
                  <a:pt x="12455" y="2265"/>
                </a:lnTo>
                <a:lnTo>
                  <a:pt x="1132" y="2265"/>
                </a:lnTo>
                <a:lnTo>
                  <a:pt x="1132" y="1701"/>
                </a:lnTo>
                <a:cubicBezTo>
                  <a:pt x="1132" y="1387"/>
                  <a:pt x="1386" y="1133"/>
                  <a:pt x="1700" y="1133"/>
                </a:cubicBezTo>
                <a:close/>
                <a:moveTo>
                  <a:pt x="12455" y="3398"/>
                </a:moveTo>
                <a:lnTo>
                  <a:pt x="12455" y="14796"/>
                </a:lnTo>
                <a:lnTo>
                  <a:pt x="1132" y="14796"/>
                </a:lnTo>
                <a:lnTo>
                  <a:pt x="1132" y="3398"/>
                </a:lnTo>
                <a:close/>
                <a:moveTo>
                  <a:pt x="12455" y="15928"/>
                </a:moveTo>
                <a:lnTo>
                  <a:pt x="12455" y="17628"/>
                </a:lnTo>
                <a:cubicBezTo>
                  <a:pt x="12455" y="17939"/>
                  <a:pt x="12202" y="18193"/>
                  <a:pt x="11891" y="18193"/>
                </a:cubicBezTo>
                <a:lnTo>
                  <a:pt x="1700" y="18193"/>
                </a:lnTo>
                <a:cubicBezTo>
                  <a:pt x="1386" y="18193"/>
                  <a:pt x="1132" y="17939"/>
                  <a:pt x="1132" y="17628"/>
                </a:cubicBezTo>
                <a:lnTo>
                  <a:pt x="1132" y="15928"/>
                </a:lnTo>
                <a:close/>
                <a:moveTo>
                  <a:pt x="1700" y="1"/>
                </a:moveTo>
                <a:cubicBezTo>
                  <a:pt x="761" y="1"/>
                  <a:pt x="0" y="762"/>
                  <a:pt x="0" y="1701"/>
                </a:cubicBezTo>
                <a:lnTo>
                  <a:pt x="0" y="17628"/>
                </a:lnTo>
                <a:cubicBezTo>
                  <a:pt x="0" y="18564"/>
                  <a:pt x="761" y="19325"/>
                  <a:pt x="1700" y="19325"/>
                </a:cubicBezTo>
                <a:lnTo>
                  <a:pt x="11891" y="19325"/>
                </a:lnTo>
                <a:cubicBezTo>
                  <a:pt x="12827" y="19325"/>
                  <a:pt x="13588" y="18564"/>
                  <a:pt x="13588" y="17628"/>
                </a:cubicBezTo>
                <a:lnTo>
                  <a:pt x="13588" y="1701"/>
                </a:lnTo>
                <a:cubicBezTo>
                  <a:pt x="13588" y="762"/>
                  <a:pt x="12827" y="1"/>
                  <a:pt x="118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34C7C03-7389-934D-1047-5001B7D2609D}"/>
              </a:ext>
            </a:extLst>
          </p:cNvPr>
          <p:cNvSpPr txBox="1"/>
          <p:nvPr/>
        </p:nvSpPr>
        <p:spPr>
          <a:xfrm>
            <a:off x="1587254" y="1741053"/>
            <a:ext cx="777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accent1"/>
                </a:solidFill>
                <a:latin typeface="Oswald" panose="00000500000000000000" pitchFamily="2" charset="0"/>
              </a:rPr>
              <a:t>14/20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40"/>
          <p:cNvSpPr txBox="1">
            <a:spLocks noGrp="1"/>
          </p:cNvSpPr>
          <p:nvPr>
            <p:ph type="title"/>
          </p:nvPr>
        </p:nvSpPr>
        <p:spPr>
          <a:xfrm>
            <a:off x="3384549" y="129293"/>
            <a:ext cx="5485621" cy="8268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accent1"/>
                </a:solidFill>
              </a:rPr>
              <a:t>Arch</a:t>
            </a:r>
            <a:r>
              <a:rPr lang="en" sz="5400" dirty="0">
                <a:solidFill>
                  <a:schemeClr val="accent3"/>
                </a:solidFill>
              </a:rPr>
              <a:t>itect</a:t>
            </a:r>
            <a:r>
              <a:rPr lang="en" sz="5400" dirty="0">
                <a:solidFill>
                  <a:schemeClr val="accent4"/>
                </a:solidFill>
              </a:rPr>
              <a:t>ure</a:t>
            </a:r>
            <a:endParaRPr sz="5400" dirty="0">
              <a:solidFill>
                <a:schemeClr val="accent4"/>
              </a:solidFill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8B8DC74-F4F9-E7A2-9F4B-FD30572AC253}"/>
              </a:ext>
            </a:extLst>
          </p:cNvPr>
          <p:cNvSpPr/>
          <p:nvPr/>
        </p:nvSpPr>
        <p:spPr>
          <a:xfrm>
            <a:off x="449684" y="846793"/>
            <a:ext cx="8244632" cy="41674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3" name="Imagem 2" descr="Uma imagem com diagrama, texto, Esquema, Desenho técnico&#10;&#10;Descrição gerada automaticamente">
            <a:extLst>
              <a:ext uri="{FF2B5EF4-FFF2-40B4-BE49-F238E27FC236}">
                <a16:creationId xmlns:a16="http://schemas.microsoft.com/office/drawing/2014/main" id="{3CFB4FCD-F38F-17B6-7C66-0F0029983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67" y="1084674"/>
            <a:ext cx="7700866" cy="369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215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40"/>
          <p:cNvSpPr txBox="1">
            <a:spLocks noGrp="1"/>
          </p:cNvSpPr>
          <p:nvPr>
            <p:ph type="title"/>
          </p:nvPr>
        </p:nvSpPr>
        <p:spPr>
          <a:xfrm>
            <a:off x="3384549" y="129293"/>
            <a:ext cx="5485621" cy="8268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accent1"/>
                </a:solidFill>
              </a:rPr>
              <a:t>Modu</a:t>
            </a:r>
            <a:r>
              <a:rPr lang="en" sz="5400" dirty="0">
                <a:solidFill>
                  <a:schemeClr val="accent3"/>
                </a:solidFill>
              </a:rPr>
              <a:t>le Int</a:t>
            </a:r>
            <a:r>
              <a:rPr lang="en" sz="5400" dirty="0">
                <a:solidFill>
                  <a:schemeClr val="accent4"/>
                </a:solidFill>
              </a:rPr>
              <a:t>eract</a:t>
            </a:r>
            <a:endParaRPr sz="5400" dirty="0">
              <a:solidFill>
                <a:schemeClr val="accent4"/>
              </a:solidFill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8B8DC74-F4F9-E7A2-9F4B-FD30572AC253}"/>
              </a:ext>
            </a:extLst>
          </p:cNvPr>
          <p:cNvSpPr/>
          <p:nvPr/>
        </p:nvSpPr>
        <p:spPr>
          <a:xfrm>
            <a:off x="449684" y="846793"/>
            <a:ext cx="8244632" cy="41674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60857EA-FFC3-1BC2-C3A9-E64D88C98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942" y="999194"/>
            <a:ext cx="7154748" cy="3862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0020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8B8DC74-F4F9-E7A2-9F4B-FD30572AC253}"/>
              </a:ext>
            </a:extLst>
          </p:cNvPr>
          <p:cNvSpPr/>
          <p:nvPr/>
        </p:nvSpPr>
        <p:spPr>
          <a:xfrm>
            <a:off x="385665" y="846793"/>
            <a:ext cx="8372670" cy="41674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23" name="Google Shape;923;p40"/>
          <p:cNvSpPr txBox="1">
            <a:spLocks noGrp="1"/>
          </p:cNvSpPr>
          <p:nvPr>
            <p:ph type="title"/>
          </p:nvPr>
        </p:nvSpPr>
        <p:spPr>
          <a:xfrm>
            <a:off x="3384549" y="129293"/>
            <a:ext cx="5485621" cy="8268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accent1"/>
                </a:solidFill>
              </a:rPr>
              <a:t>Proje</a:t>
            </a:r>
            <a:r>
              <a:rPr lang="en" sz="5400" dirty="0">
                <a:solidFill>
                  <a:schemeClr val="accent3"/>
                </a:solidFill>
              </a:rPr>
              <a:t>ct Mana</a:t>
            </a:r>
            <a:r>
              <a:rPr lang="en" sz="5400" dirty="0">
                <a:solidFill>
                  <a:schemeClr val="accent4"/>
                </a:solidFill>
              </a:rPr>
              <a:t>gment</a:t>
            </a:r>
            <a:endParaRPr sz="5400" dirty="0">
              <a:solidFill>
                <a:schemeClr val="accent4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5247A55-861E-C83E-D609-D6099F310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00" y="1025151"/>
            <a:ext cx="3745200" cy="273241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DC7B522-E573-4C50-203E-EFF0D8FB4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5604" y="1317510"/>
            <a:ext cx="5879430" cy="344991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FCF9623-1E9C-F33F-33D0-3E7EF3BE9C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4216" y="2174910"/>
            <a:ext cx="3115398" cy="272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794444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452</Words>
  <Application>Microsoft Office PowerPoint</Application>
  <PresentationFormat>Apresentação no Ecrã (16:9)</PresentationFormat>
  <Paragraphs>74</Paragraphs>
  <Slides>10</Slides>
  <Notes>10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4" baseType="lpstr">
      <vt:lpstr>Roboto</vt:lpstr>
      <vt:lpstr>Oswald</vt:lpstr>
      <vt:lpstr>Arial</vt:lpstr>
      <vt:lpstr>Software Development Bussines Plan by Slidesgo</vt:lpstr>
      <vt:lpstr>CountMeIn Introdução à Engenharia de software </vt:lpstr>
      <vt:lpstr>Team and Roles</vt:lpstr>
      <vt:lpstr>Product Concept</vt:lpstr>
      <vt:lpstr>Project Objectives</vt:lpstr>
      <vt:lpstr>Personas</vt:lpstr>
      <vt:lpstr>User Storys </vt:lpstr>
      <vt:lpstr>Architecture</vt:lpstr>
      <vt:lpstr>Module Interact</vt:lpstr>
      <vt:lpstr>Project Managment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CountMeIn Introdução à Engenharia de software </dc:title>
  <cp:lastModifiedBy>Hugo Correia</cp:lastModifiedBy>
  <cp:revision>2</cp:revision>
  <dcterms:modified xsi:type="dcterms:W3CDTF">2023-12-19T05:49:17Z</dcterms:modified>
</cp:coreProperties>
</file>